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5"/>
  </p:notesMasterIdLst>
  <p:handoutMasterIdLst>
    <p:handoutMasterId r:id="rId36"/>
  </p:handoutMasterIdLst>
  <p:sldIdLst>
    <p:sldId id="257"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391" r:id="rId3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07" d="100"/>
          <a:sy n="107" d="100"/>
        </p:scale>
        <p:origin x="198" y="9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15/10/2023</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15/10/2023</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ved=2ahUKEwiTqfj68ZnkAhXLxYUKHZweA48QjRx6BAgBEAQ&amp;url=https%3A%2F%2Fmedia4.obspm.fr%2Fpublic%2Fressources_lu%2Fpages_spectroscopie%2Fraies-hydrogene_impression.html&amp;psig=AOvVaw0qoZc_5i1fvkEXEKaVb4Bu&amp;ust=156668043953836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ved=2ahUKEwjB4cLd6JnkAhVLJBoKHXYiBAsQjRx6BAgBEAQ&amp;url=https%3A%2F%2Fwww.astro-rennes.com%2Finitiation%2Ftype_etoiles.php&amp;psig=AOvVaw0Yid20QF_XSP2BjEbBYoU6&amp;ust=1566677942346392" TargetMode="External"/><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577970"/>
            <a:ext cx="4739640" cy="793630"/>
          </a:xfrm>
        </p:spPr>
        <p:txBody>
          <a:bodyPr rtlCol="0" anchor="b" anchorCtr="0">
            <a:normAutofit/>
          </a:bodyPr>
          <a:lstStyle/>
          <a:p>
            <a:pPr algn="ctr" rtl="0"/>
            <a:r>
              <a:rPr lang="fr-FR" dirty="0">
                <a:latin typeface="Comic Sans MS" panose="030F0702030302020204" pitchFamily="66" charset="0"/>
              </a:rPr>
              <a:t>SPECTRES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97D6C8D9-9F66-87C8-0AD7-461E4DAC1882}"/>
              </a:ext>
            </a:extLst>
          </p:cNvPr>
          <p:cNvSpPr txBox="1"/>
          <p:nvPr/>
        </p:nvSpPr>
        <p:spPr>
          <a:xfrm>
            <a:off x="1438" y="169546"/>
            <a:ext cx="12190562" cy="119667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longueur d’onde </a:t>
            </a:r>
            <a:r>
              <a:rPr lang="fr-FR" sz="2800" b="1"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0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correspondant au maximum d’émission lumineuse, est inversement proportionnelle à la température du corps chauffé. Plus la température du corps chauffé augmente, plus la longueur d’onde correspondant au maximum d’émission diminue.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au 6">
            <a:extLst>
              <a:ext uri="{FF2B5EF4-FFF2-40B4-BE49-F238E27FC236}">
                <a16:creationId xmlns:a16="http://schemas.microsoft.com/office/drawing/2014/main" id="{4E6B9CAA-817E-EA68-9E57-B02FFD96E76A}"/>
              </a:ext>
            </a:extLst>
          </p:cNvPr>
          <p:cNvGraphicFramePr>
            <a:graphicFrameLocks noGrp="1"/>
          </p:cNvGraphicFramePr>
          <p:nvPr>
            <p:extLst>
              <p:ext uri="{D42A27DB-BD31-4B8C-83A1-F6EECF244321}">
                <p14:modId xmlns:p14="http://schemas.microsoft.com/office/powerpoint/2010/main" val="2054169596"/>
              </p:ext>
            </p:extLst>
          </p:nvPr>
        </p:nvGraphicFramePr>
        <p:xfrm>
          <a:off x="88854" y="1511331"/>
          <a:ext cx="12005380" cy="1222701"/>
        </p:xfrm>
        <a:graphic>
          <a:graphicData uri="http://schemas.openxmlformats.org/drawingml/2006/table">
            <a:tbl>
              <a:tblPr firstRow="1" firstCol="1" bandRow="1">
                <a:tableStyleId>{5C22544A-7EE6-4342-B048-85BDC9FD1C3A}</a:tableStyleId>
              </a:tblPr>
              <a:tblGrid>
                <a:gridCol w="3001345">
                  <a:extLst>
                    <a:ext uri="{9D8B030D-6E8A-4147-A177-3AD203B41FA5}">
                      <a16:colId xmlns:a16="http://schemas.microsoft.com/office/drawing/2014/main" val="2230935891"/>
                    </a:ext>
                  </a:extLst>
                </a:gridCol>
                <a:gridCol w="3001345">
                  <a:extLst>
                    <a:ext uri="{9D8B030D-6E8A-4147-A177-3AD203B41FA5}">
                      <a16:colId xmlns:a16="http://schemas.microsoft.com/office/drawing/2014/main" val="1113733031"/>
                    </a:ext>
                  </a:extLst>
                </a:gridCol>
                <a:gridCol w="3001345">
                  <a:extLst>
                    <a:ext uri="{9D8B030D-6E8A-4147-A177-3AD203B41FA5}">
                      <a16:colId xmlns:a16="http://schemas.microsoft.com/office/drawing/2014/main" val="3163887445"/>
                    </a:ext>
                  </a:extLst>
                </a:gridCol>
                <a:gridCol w="3001345">
                  <a:extLst>
                    <a:ext uri="{9D8B030D-6E8A-4147-A177-3AD203B41FA5}">
                      <a16:colId xmlns:a16="http://schemas.microsoft.com/office/drawing/2014/main" val="1435209935"/>
                    </a:ext>
                  </a:extLst>
                </a:gridCol>
              </a:tblGrid>
              <a:tr h="455492">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 </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Surface du Soleil</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Lampe à filament</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a:solidFill>
                            <a:schemeClr val="tx1"/>
                          </a:solidFill>
                          <a:effectLst/>
                          <a:latin typeface="Comic Sans MS" panose="030F0702030302020204" pitchFamily="66" charset="0"/>
                        </a:rPr>
                        <a:t>Peau</a:t>
                      </a:r>
                      <a:endParaRPr lang="fr-FR"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523921"/>
                  </a:ext>
                </a:extLst>
              </a:tr>
              <a:tr h="348236">
                <a:tc>
                  <a:txBody>
                    <a:bodyPr/>
                    <a:lstStyle/>
                    <a:p>
                      <a:pPr algn="ctr">
                        <a:lnSpc>
                          <a:spcPct val="107000"/>
                        </a:lnSpc>
                        <a:spcAft>
                          <a:spcPts val="800"/>
                        </a:spcAft>
                      </a:pPr>
                      <a:r>
                        <a:rPr lang="fr-FR" sz="2000" b="0">
                          <a:solidFill>
                            <a:schemeClr val="tx1"/>
                          </a:solidFill>
                          <a:effectLst/>
                          <a:latin typeface="Comic Sans MS" panose="030F0702030302020204" pitchFamily="66" charset="0"/>
                        </a:rPr>
                        <a:t>T (Kelvin)</a:t>
                      </a:r>
                      <a:endParaRPr lang="fr-FR"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6000</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3000</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300</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4673098"/>
                  </a:ext>
                </a:extLst>
              </a:tr>
              <a:tr h="348236">
                <a:tc>
                  <a:txBody>
                    <a:bodyPr/>
                    <a:lstStyle/>
                    <a:p>
                      <a:pPr algn="ctr">
                        <a:lnSpc>
                          <a:spcPct val="107000"/>
                        </a:lnSpc>
                        <a:spcAft>
                          <a:spcPts val="800"/>
                        </a:spcAft>
                      </a:pPr>
                      <a:r>
                        <a:rPr lang="fr-FR" sz="2800" b="0" dirty="0" err="1">
                          <a:solidFill>
                            <a:schemeClr val="tx1"/>
                          </a:solidFill>
                          <a:effectLst/>
                          <a:latin typeface="Symbol" panose="05050102010706020507" pitchFamily="18" charset="2"/>
                        </a:rPr>
                        <a:t>l</a:t>
                      </a:r>
                      <a:r>
                        <a:rPr lang="fr-FR" sz="2000" b="0" baseline="-25000" dirty="0" err="1">
                          <a:solidFill>
                            <a:schemeClr val="tx1"/>
                          </a:solidFill>
                          <a:effectLst/>
                          <a:latin typeface="Comic Sans MS" panose="030F0702030302020204" pitchFamily="66" charset="0"/>
                        </a:rPr>
                        <a:t>max</a:t>
                      </a:r>
                      <a:r>
                        <a:rPr lang="fr-FR" sz="2000" b="0" dirty="0">
                          <a:solidFill>
                            <a:schemeClr val="tx1"/>
                          </a:solidFill>
                          <a:effectLst/>
                          <a:latin typeface="Comic Sans MS" panose="030F0702030302020204" pitchFamily="66" charset="0"/>
                        </a:rPr>
                        <a:t> (nm)</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a:solidFill>
                            <a:schemeClr val="tx1"/>
                          </a:solidFill>
                          <a:effectLst/>
                          <a:latin typeface="Comic Sans MS" panose="030F0702030302020204" pitchFamily="66" charset="0"/>
                        </a:rPr>
                        <a:t>483</a:t>
                      </a:r>
                      <a:endParaRPr lang="fr-FR" sz="2000" b="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966</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000" b="0" dirty="0">
                          <a:solidFill>
                            <a:schemeClr val="tx1"/>
                          </a:solidFill>
                          <a:effectLst/>
                          <a:latin typeface="Comic Sans MS" panose="030F0702030302020204" pitchFamily="66" charset="0"/>
                        </a:rPr>
                        <a:t>9660</a:t>
                      </a:r>
                      <a:endParaRPr lang="fr-FR" sz="20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550101"/>
                  </a:ext>
                </a:extLst>
              </a:tr>
            </a:tbl>
          </a:graphicData>
        </a:graphic>
      </p:graphicFrame>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3A894B7-B91B-8759-BC07-FB92212AD578}"/>
                  </a:ext>
                </a:extLst>
              </p:cNvPr>
              <p:cNvSpPr txBox="1"/>
              <p:nvPr/>
            </p:nvSpPr>
            <p:spPr>
              <a:xfrm>
                <a:off x="1438" y="3019777"/>
                <a:ext cx="12190562" cy="3312766"/>
              </a:xfrm>
              <a:prstGeom prst="rect">
                <a:avLst/>
              </a:prstGeom>
              <a:noFill/>
            </p:spPr>
            <p:txBody>
              <a:bodyPr wrap="square">
                <a:spAutoFit/>
              </a:bodyPr>
              <a:lstStyle/>
              <a:p>
                <a:pPr algn="just">
                  <a:lnSpc>
                    <a:spcPct val="107000"/>
                  </a:lnSpc>
                  <a:spcAft>
                    <a:spcPts val="800"/>
                  </a:spcAft>
                </a:pP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Pour le Soleil, la longueur d’onde correspondant au maximum d’émission se situe vers </a:t>
                </a:r>
                <a:r>
                  <a:rPr lang="fr-FR" sz="2800"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l</a:t>
                </a:r>
                <a:r>
                  <a:rPr lang="fr-FR" sz="2000" baseline="-25000"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=500nm (lumière jaune-verte). La température de surface du Soleil vaut donc:</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2,9.</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m:t>
                            </m:r>
                          </m:sup>
                        </m:sSup>
                      </m:num>
                      <m:den>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500.</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9</m:t>
                            </m:r>
                          </m:sup>
                        </m:sSup>
                      </m:den>
                    </m:f>
                    <m:r>
                      <m:rPr>
                        <m:nor/>
                      </m:rPr>
                      <a:rPr lang="fr-FR" sz="2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5800</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K</m:t>
                    </m:r>
                  </m:oMath>
                </a14:m>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température du corps humain est de 37,5°C, soit environ 310K. La longueur d’onde correspondant au maximum d’émission du corps humain est:</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b="1" dirty="0">
                        <a:latin typeface="Symbol" panose="05050102010706020507" pitchFamily="18" charset="2"/>
                        <a:ea typeface="Times New Roman" panose="02020603050405020304" pitchFamily="18" charset="0"/>
                        <a:cs typeface="Times New Roman" panose="02020603050405020304" pitchFamily="18" charset="0"/>
                      </a:rPr>
                      <m:t>l</m:t>
                    </m:r>
                    <m:r>
                      <m:rPr>
                        <m:nor/>
                      </m:rPr>
                      <a:rPr lang="fr-FR" sz="2000" b="1" baseline="-25000" dirty="0">
                        <a:latin typeface="Comic Sans MS" panose="030F0702030302020204" pitchFamily="66" charset="0"/>
                        <a:ea typeface="Times New Roman" panose="02020603050405020304" pitchFamily="18" charset="0"/>
                        <a:cs typeface="Times New Roman" panose="02020603050405020304" pitchFamily="18" charset="0"/>
                      </a:rPr>
                      <m:t>max</m:t>
                    </m:r>
                    <m:r>
                      <m:rPr>
                        <m:nor/>
                      </m:rPr>
                      <a:rPr lang="fr-FR" sz="2000" b="0" i="0" smtClean="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2,9.</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m:t>
                            </m:r>
                          </m:sup>
                        </m:sSup>
                      </m:num>
                      <m:den>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310</m:t>
                        </m:r>
                      </m:den>
                    </m:f>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9,3.</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6</m:t>
                        </m:r>
                      </m:sup>
                    </m:sSup>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m:t>
                    </m:r>
                    <m:r>
                      <m:rPr>
                        <m:nor/>
                      </m:rPr>
                      <a:rPr lang="fr-FR" sz="2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9300</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nm</m:t>
                    </m:r>
                  </m:oMath>
                </a14:m>
                <a:r>
                  <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(Infra Rouge)</a:t>
                </a:r>
              </a:p>
            </p:txBody>
          </p:sp>
        </mc:Choice>
        <mc:Fallback xmlns="">
          <p:sp>
            <p:nvSpPr>
              <p:cNvPr id="10" name="ZoneTexte 9">
                <a:extLst>
                  <a:ext uri="{FF2B5EF4-FFF2-40B4-BE49-F238E27FC236}">
                    <a16:creationId xmlns:a16="http://schemas.microsoft.com/office/drawing/2014/main" id="{A3A894B7-B91B-8759-BC07-FB92212AD578}"/>
                  </a:ext>
                </a:extLst>
              </p:cNvPr>
              <p:cNvSpPr txBox="1">
                <a:spLocks noRot="1" noChangeAspect="1" noMove="1" noResize="1" noEditPoints="1" noAdjustHandles="1" noChangeArrowheads="1" noChangeShapeType="1" noTextEdit="1"/>
              </p:cNvSpPr>
              <p:nvPr/>
            </p:nvSpPr>
            <p:spPr>
              <a:xfrm>
                <a:off x="1438" y="3019777"/>
                <a:ext cx="12190562" cy="3312766"/>
              </a:xfrm>
              <a:prstGeom prst="rect">
                <a:avLst/>
              </a:prstGeom>
              <a:blipFill>
                <a:blip r:embed="rId2"/>
                <a:stretch>
                  <a:fillRect l="-500" t="-2022" r="-550"/>
                </a:stretch>
              </a:blipFill>
            </p:spPr>
            <p:txBody>
              <a:bodyPr/>
              <a:lstStyle/>
              <a:p>
                <a:r>
                  <a:rPr lang="fr-FR">
                    <a:noFill/>
                  </a:rPr>
                  <a:t> </a:t>
                </a:r>
              </a:p>
            </p:txBody>
          </p:sp>
        </mc:Fallback>
      </mc:AlternateContent>
    </p:spTree>
    <p:extLst>
      <p:ext uri="{BB962C8B-B14F-4D97-AF65-F5344CB8AC3E}">
        <p14:creationId xmlns:p14="http://schemas.microsoft.com/office/powerpoint/2010/main" val="325546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Spectre continu de la lumière blanche</a:t>
            </a: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A2FB92D-74F9-3355-542C-60E97AEA9D8F}"/>
              </a:ext>
            </a:extLst>
          </p:cNvPr>
          <p:cNvSpPr txBox="1"/>
          <p:nvPr/>
        </p:nvSpPr>
        <p:spPr>
          <a:xfrm>
            <a:off x="0" y="890563"/>
            <a:ext cx="12192000"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 spectre d’émission continu est un spectre produit par la lumière directement émise par une source lumineuse (lampe à incandescence, corps chauffé). Il est constitué de bandes colorées.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e 15">
            <a:extLst>
              <a:ext uri="{FF2B5EF4-FFF2-40B4-BE49-F238E27FC236}">
                <a16:creationId xmlns:a16="http://schemas.microsoft.com/office/drawing/2014/main" id="{BC50A9E9-87D7-6224-E42E-D46B738C83DA}"/>
              </a:ext>
            </a:extLst>
          </p:cNvPr>
          <p:cNvGrpSpPr/>
          <p:nvPr/>
        </p:nvGrpSpPr>
        <p:grpSpPr>
          <a:xfrm>
            <a:off x="740882" y="3968147"/>
            <a:ext cx="10710235" cy="2648309"/>
            <a:chOff x="368717" y="1919530"/>
            <a:chExt cx="10710235" cy="2648309"/>
          </a:xfrm>
        </p:grpSpPr>
        <p:grpSp>
          <p:nvGrpSpPr>
            <p:cNvPr id="4" name="Groupe 3">
              <a:extLst>
                <a:ext uri="{FF2B5EF4-FFF2-40B4-BE49-F238E27FC236}">
                  <a16:creationId xmlns:a16="http://schemas.microsoft.com/office/drawing/2014/main" id="{99D6E817-116D-8F15-DEB4-AB36840B4773}"/>
                </a:ext>
              </a:extLst>
            </p:cNvPr>
            <p:cNvGrpSpPr/>
            <p:nvPr/>
          </p:nvGrpSpPr>
          <p:grpSpPr>
            <a:xfrm>
              <a:off x="368717" y="1919530"/>
              <a:ext cx="10710235" cy="2648309"/>
              <a:chOff x="589376" y="0"/>
              <a:chExt cx="5264375" cy="1130300"/>
            </a:xfrm>
          </p:grpSpPr>
          <p:pic>
            <p:nvPicPr>
              <p:cNvPr id="5" name="Image 4">
                <a:extLst>
                  <a:ext uri="{FF2B5EF4-FFF2-40B4-BE49-F238E27FC236}">
                    <a16:creationId xmlns:a16="http://schemas.microsoft.com/office/drawing/2014/main" id="{7B8EB173-75E7-85B3-29F3-0D93888193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376" y="0"/>
                <a:ext cx="5255895" cy="1130300"/>
              </a:xfrm>
              <a:prstGeom prst="rect">
                <a:avLst/>
              </a:prstGeom>
              <a:noFill/>
              <a:ln>
                <a:noFill/>
              </a:ln>
            </p:spPr>
          </p:pic>
          <p:sp>
            <p:nvSpPr>
              <p:cNvPr id="12" name="Zone de texte 225">
                <a:extLst>
                  <a:ext uri="{FF2B5EF4-FFF2-40B4-BE49-F238E27FC236}">
                    <a16:creationId xmlns:a16="http://schemas.microsoft.com/office/drawing/2014/main" id="{E2AA7CA6-9A42-1266-98EB-5CA136A0ADA6}"/>
                  </a:ext>
                </a:extLst>
              </p:cNvPr>
              <p:cNvSpPr txBox="1"/>
              <p:nvPr/>
            </p:nvSpPr>
            <p:spPr>
              <a:xfrm>
                <a:off x="5666479" y="901048"/>
                <a:ext cx="187272" cy="196114"/>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2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sym typeface="Symbol" panose="05050102010706020507" pitchFamily="18" charset="2"/>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4" name="Connecteur droit avec flèche 13">
              <a:extLst>
                <a:ext uri="{FF2B5EF4-FFF2-40B4-BE49-F238E27FC236}">
                  <a16:creationId xmlns:a16="http://schemas.microsoft.com/office/drawing/2014/main" id="{8B38E2C7-151B-8B30-DFAD-B06527023D34}"/>
                </a:ext>
              </a:extLst>
            </p:cNvPr>
            <p:cNvCxnSpPr>
              <a:cxnSpLocks/>
            </p:cNvCxnSpPr>
            <p:nvPr/>
          </p:nvCxnSpPr>
          <p:spPr>
            <a:xfrm>
              <a:off x="368717" y="4028536"/>
              <a:ext cx="1071023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pic>
        <p:nvPicPr>
          <p:cNvPr id="17" name="Image 16" descr="Afficher l'image d'origine">
            <a:extLst>
              <a:ext uri="{FF2B5EF4-FFF2-40B4-BE49-F238E27FC236}">
                <a16:creationId xmlns:a16="http://schemas.microsoft.com/office/drawing/2014/main" id="{F6B7D0A1-2E0A-080F-2A19-21B04845E20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65336"/>
          <a:stretch/>
        </p:blipFill>
        <p:spPr bwMode="auto">
          <a:xfrm>
            <a:off x="1866131" y="1768143"/>
            <a:ext cx="8442484" cy="21091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681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Lois de </a:t>
            </a:r>
            <a:r>
              <a:rPr lang="fr-FR" sz="3200" b="1" dirty="0" err="1">
                <a:solidFill>
                  <a:srgbClr val="FF0000"/>
                </a:solidFill>
                <a:latin typeface="Comic Sans MS" panose="030F0702030302020204" pitchFamily="66" charset="0"/>
                <a:ea typeface="Calibri" panose="020F0502020204030204" pitchFamily="34" charset="0"/>
                <a:cs typeface="Arial" panose="020B0604020202020204" pitchFamily="34" charset="0"/>
              </a:rPr>
              <a:t>Kirchoff</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 name="ZoneTexte 5">
            <a:extLst>
              <a:ext uri="{FF2B5EF4-FFF2-40B4-BE49-F238E27FC236}">
                <a16:creationId xmlns:a16="http://schemas.microsoft.com/office/drawing/2014/main" id="{08C5B87A-6163-37EA-938D-BBCF540AA973}"/>
              </a:ext>
            </a:extLst>
          </p:cNvPr>
          <p:cNvSpPr txBox="1"/>
          <p:nvPr/>
        </p:nvSpPr>
        <p:spPr>
          <a:xfrm>
            <a:off x="0" y="709407"/>
            <a:ext cx="7815532" cy="4231415"/>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Tout corps chaud émet un rayonnement continu, qui contient toutes les couleurs (spectre continu: on passe continûment d'une couleur à une autre); ce rayonnement ne dépend pas de l'élément considéré.</a:t>
            </a:r>
          </a:p>
          <a:p>
            <a:pPr marL="34290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de la lumière émise par un gaz, sous faible pression, n'est pas continu, mais présente seulement quelques raies brillantes, sur un fond sombre (sans lumière). On appelle ces raies des raies d'émission.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Si la lumière émise par un corps chaud (contenant toutes les couleurs) traverse un gaz froid, elle en ressort privée de certaines couleurs, qui laissent des raies noires dans le spectre. On appelle ces raies des raies d’absorption.</a:t>
            </a:r>
          </a:p>
        </p:txBody>
      </p:sp>
      <p:pic>
        <p:nvPicPr>
          <p:cNvPr id="7" name="Image 6" descr="Afficher l'image d'origine">
            <a:extLst>
              <a:ext uri="{FF2B5EF4-FFF2-40B4-BE49-F238E27FC236}">
                <a16:creationId xmlns:a16="http://schemas.microsoft.com/office/drawing/2014/main" id="{CAA70F10-89BD-B619-547F-25BEA94E716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65336"/>
          <a:stretch/>
        </p:blipFill>
        <p:spPr bwMode="auto">
          <a:xfrm>
            <a:off x="7936302" y="787044"/>
            <a:ext cx="4255698" cy="1093514"/>
          </a:xfrm>
          <a:prstGeom prst="rect">
            <a:avLst/>
          </a:prstGeom>
          <a:noFill/>
          <a:ln>
            <a:noFill/>
          </a:ln>
          <a:extLst>
            <a:ext uri="{53640926-AAD7-44D8-BBD7-CCE9431645EC}">
              <a14:shadowObscured xmlns:a14="http://schemas.microsoft.com/office/drawing/2010/main"/>
            </a:ext>
          </a:extLst>
        </p:spPr>
      </p:pic>
      <p:pic>
        <p:nvPicPr>
          <p:cNvPr id="8" name="Image 7" descr="Afficher l'image d'origine">
            <a:extLst>
              <a:ext uri="{FF2B5EF4-FFF2-40B4-BE49-F238E27FC236}">
                <a16:creationId xmlns:a16="http://schemas.microsoft.com/office/drawing/2014/main" id="{0D99A173-526B-6D8E-E14C-82206BF5685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3278" b="32921"/>
          <a:stretch/>
        </p:blipFill>
        <p:spPr bwMode="auto">
          <a:xfrm>
            <a:off x="7936302" y="2170904"/>
            <a:ext cx="4255698" cy="1036536"/>
          </a:xfrm>
          <a:prstGeom prst="rect">
            <a:avLst/>
          </a:prstGeom>
          <a:noFill/>
          <a:ln>
            <a:noFill/>
          </a:ln>
          <a:extLst>
            <a:ext uri="{53640926-AAD7-44D8-BBD7-CCE9431645EC}">
              <a14:shadowObscured xmlns:a14="http://schemas.microsoft.com/office/drawing/2010/main"/>
            </a:ext>
          </a:extLst>
        </p:spPr>
      </p:pic>
      <p:pic>
        <p:nvPicPr>
          <p:cNvPr id="9" name="Image 8" descr="Afficher l'image d'origine">
            <a:extLst>
              <a:ext uri="{FF2B5EF4-FFF2-40B4-BE49-F238E27FC236}">
                <a16:creationId xmlns:a16="http://schemas.microsoft.com/office/drawing/2014/main" id="{0BC22BC0-AC01-94C7-0B30-AFFDA0869BB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65689"/>
          <a:stretch/>
        </p:blipFill>
        <p:spPr bwMode="auto">
          <a:xfrm>
            <a:off x="7936302" y="3586348"/>
            <a:ext cx="4255698" cy="1052142"/>
          </a:xfrm>
          <a:prstGeom prst="rect">
            <a:avLst/>
          </a:prstGeom>
          <a:noFill/>
          <a:ln>
            <a:noFill/>
          </a:ln>
          <a:extLst>
            <a:ext uri="{53640926-AAD7-44D8-BBD7-CCE9431645EC}">
              <a14:shadowObscured xmlns:a14="http://schemas.microsoft.com/office/drawing/2010/main"/>
            </a:ext>
          </a:extLst>
        </p:spPr>
      </p:pic>
      <p:sp>
        <p:nvSpPr>
          <p:cNvPr id="11" name="ZoneTexte 10">
            <a:extLst>
              <a:ext uri="{FF2B5EF4-FFF2-40B4-BE49-F238E27FC236}">
                <a16:creationId xmlns:a16="http://schemas.microsoft.com/office/drawing/2014/main" id="{A572BA98-ECCD-16F6-F87E-05349960CFB9}"/>
              </a:ext>
            </a:extLst>
          </p:cNvPr>
          <p:cNvSpPr txBox="1"/>
          <p:nvPr/>
        </p:nvSpPr>
        <p:spPr>
          <a:xfrm>
            <a:off x="-1" y="5182143"/>
            <a:ext cx="12191999" cy="403700"/>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Le spectre de raies d’absorption ou d’émission est la signature spectrale d’un gaz. </a:t>
            </a:r>
            <a:endParaRPr lang="fr-FR" sz="20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52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Spectres de raies d’émission</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Afficher l'image d'origine">
            <a:extLst>
              <a:ext uri="{FF2B5EF4-FFF2-40B4-BE49-F238E27FC236}">
                <a16:creationId xmlns:a16="http://schemas.microsoft.com/office/drawing/2014/main" id="{F3B02849-D0FF-BC61-5879-39B8C8CB86B3}"/>
              </a:ext>
            </a:extLst>
          </p:cNvPr>
          <p:cNvPicPr>
            <a:picLocks noChangeAspect="1"/>
          </p:cNvPicPr>
          <p:nvPr/>
        </p:nvPicPr>
        <p:blipFill rotWithShape="1">
          <a:blip r:embed="rId2">
            <a:extLst>
              <a:ext uri="{28A0092B-C50C-407E-A947-70E740481C1C}">
                <a14:useLocalDpi xmlns:a14="http://schemas.microsoft.com/office/drawing/2010/main" val="0"/>
              </a:ext>
            </a:extLst>
          </a:blip>
          <a:srcRect l="819" t="2262" r="1964" b="6254"/>
          <a:stretch/>
        </p:blipFill>
        <p:spPr bwMode="auto">
          <a:xfrm>
            <a:off x="2692141" y="2453476"/>
            <a:ext cx="6807717" cy="2321238"/>
          </a:xfrm>
          <a:prstGeom prst="rect">
            <a:avLst/>
          </a:prstGeom>
          <a:noFill/>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CBB8FC5B-2938-3537-C6F9-D57B27E84989}"/>
              </a:ext>
            </a:extLst>
          </p:cNvPr>
          <p:cNvSpPr txBox="1"/>
          <p:nvPr/>
        </p:nvSpPr>
        <p:spPr>
          <a:xfrm>
            <a:off x="0" y="872868"/>
            <a:ext cx="12192000" cy="116756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spectre de raies d'émission est constitué de raies fines et colorées entrecoupées de bandes noires (fond noir).</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 Chaque élément chimique correspond un spectre d'émission.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a16="http://schemas.microsoft.com/office/drawing/2014/main" id="{DFA97D43-AEB9-1547-EB43-FC92A60C696A}"/>
              </a:ext>
            </a:extLst>
          </p:cNvPr>
          <p:cNvPicPr>
            <a:picLocks noChangeAspect="1"/>
          </p:cNvPicPr>
          <p:nvPr/>
        </p:nvPicPr>
        <p:blipFill rotWithShape="1">
          <a:blip r:embed="rId3"/>
          <a:srcRect t="19140"/>
          <a:stretch/>
        </p:blipFill>
        <p:spPr bwMode="auto">
          <a:xfrm>
            <a:off x="2692141" y="5149125"/>
            <a:ext cx="6807717" cy="1442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178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Spectres de raies d’absorption</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Afficher l'image d'origine">
            <a:extLst>
              <a:ext uri="{FF2B5EF4-FFF2-40B4-BE49-F238E27FC236}">
                <a16:creationId xmlns:a16="http://schemas.microsoft.com/office/drawing/2014/main" id="{A385ABC2-3191-D76D-E1B8-FAE6E863472C}"/>
              </a:ext>
            </a:extLst>
          </p:cNvPr>
          <p:cNvPicPr>
            <a:picLocks noChangeAspect="1"/>
          </p:cNvPicPr>
          <p:nvPr/>
        </p:nvPicPr>
        <p:blipFill rotWithShape="1">
          <a:blip r:embed="rId2">
            <a:extLst>
              <a:ext uri="{28A0092B-C50C-407E-A947-70E740481C1C}">
                <a14:useLocalDpi xmlns:a14="http://schemas.microsoft.com/office/drawing/2010/main" val="0"/>
              </a:ext>
            </a:extLst>
          </a:blip>
          <a:srcRect l="894" t="2217" r="1159" b="2203"/>
          <a:stretch/>
        </p:blipFill>
        <p:spPr bwMode="auto">
          <a:xfrm>
            <a:off x="2609177" y="1895845"/>
            <a:ext cx="6973646" cy="2244840"/>
          </a:xfrm>
          <a:prstGeom prst="rect">
            <a:avLst/>
          </a:prstGeom>
          <a:noFill/>
          <a:ln>
            <a:noFill/>
          </a:ln>
          <a:extLst>
            <a:ext uri="{53640926-AAD7-44D8-BBD7-CCE9431645EC}">
              <a14:shadowObscured xmlns:a14="http://schemas.microsoft.com/office/drawing/2010/main"/>
            </a:ext>
          </a:extLst>
        </p:spPr>
      </p:pic>
      <p:sp>
        <p:nvSpPr>
          <p:cNvPr id="4" name="ZoneTexte 3">
            <a:extLst>
              <a:ext uri="{FF2B5EF4-FFF2-40B4-BE49-F238E27FC236}">
                <a16:creationId xmlns:a16="http://schemas.microsoft.com/office/drawing/2014/main" id="{DDFCF77D-C95F-11CC-15FA-A7EA9D6E95F9}"/>
              </a:ext>
            </a:extLst>
          </p:cNvPr>
          <p:cNvSpPr txBox="1"/>
          <p:nvPr/>
        </p:nvSpPr>
        <p:spPr>
          <a:xfrm>
            <a:off x="0" y="673369"/>
            <a:ext cx="12192000" cy="1167564"/>
          </a:xfrm>
          <a:prstGeom prst="rect">
            <a:avLst/>
          </a:prstGeom>
          <a:noFill/>
        </p:spPr>
        <p:txBody>
          <a:bodyPr wrap="square">
            <a:spAutoFit/>
          </a:bodyPr>
          <a:lstStyle/>
          <a:p>
            <a:pPr algn="just">
              <a:lnSpc>
                <a:spcPct val="107000"/>
              </a:lnSpc>
              <a:spcAft>
                <a:spcPts val="800"/>
              </a:spcAft>
            </a:pP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Un spectre de raies d’absorption d'un élément chimique est constitué d'une bande colorée entrecoupée de raies noires.</a:t>
            </a:r>
          </a:p>
          <a:p>
            <a:pPr algn="just">
              <a:lnSpc>
                <a:spcPct val="107000"/>
              </a:lnSpc>
              <a:spcAft>
                <a:spcPts val="800"/>
              </a:spcAft>
            </a:pP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Ces raies noires correspondent aux raies d'émission de l'élément chimique.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780CF666-FDBF-B7B9-DD8B-0969F1D5BA22}"/>
              </a:ext>
            </a:extLst>
          </p:cNvPr>
          <p:cNvPicPr>
            <a:picLocks noChangeAspect="1"/>
          </p:cNvPicPr>
          <p:nvPr/>
        </p:nvPicPr>
        <p:blipFill rotWithShape="1">
          <a:blip r:embed="rId3"/>
          <a:srcRect t="4953"/>
          <a:stretch/>
        </p:blipFill>
        <p:spPr bwMode="auto">
          <a:xfrm>
            <a:off x="3424146" y="4195597"/>
            <a:ext cx="5343707" cy="26242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383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Quelques spectres de raies d’émission et d’absorption</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a:extLst>
              <a:ext uri="{FF2B5EF4-FFF2-40B4-BE49-F238E27FC236}">
                <a16:creationId xmlns:a16="http://schemas.microsoft.com/office/drawing/2014/main" id="{D31311E0-FEC9-0B43-574B-0064E406A1C3}"/>
              </a:ext>
            </a:extLst>
          </p:cNvPr>
          <p:cNvPicPr>
            <a:picLocks noChangeAspect="1"/>
          </p:cNvPicPr>
          <p:nvPr/>
        </p:nvPicPr>
        <p:blipFill>
          <a:blip r:embed="rId2"/>
          <a:stretch>
            <a:fillRect/>
          </a:stretch>
        </p:blipFill>
        <p:spPr>
          <a:xfrm>
            <a:off x="109231" y="1821746"/>
            <a:ext cx="3807175" cy="2129147"/>
          </a:xfrm>
          <a:prstGeom prst="rect">
            <a:avLst/>
          </a:prstGeom>
        </p:spPr>
      </p:pic>
      <p:pic>
        <p:nvPicPr>
          <p:cNvPr id="6" name="Image 5">
            <a:extLst>
              <a:ext uri="{FF2B5EF4-FFF2-40B4-BE49-F238E27FC236}">
                <a16:creationId xmlns:a16="http://schemas.microsoft.com/office/drawing/2014/main" id="{7D7AF409-F2B9-A870-1F41-C2976F7214A8}"/>
              </a:ext>
            </a:extLst>
          </p:cNvPr>
          <p:cNvPicPr>
            <a:picLocks noChangeAspect="1"/>
          </p:cNvPicPr>
          <p:nvPr/>
        </p:nvPicPr>
        <p:blipFill>
          <a:blip r:embed="rId2"/>
          <a:stretch>
            <a:fillRect/>
          </a:stretch>
        </p:blipFill>
        <p:spPr>
          <a:xfrm>
            <a:off x="4198530" y="1821746"/>
            <a:ext cx="3807175" cy="2129147"/>
          </a:xfrm>
          <a:prstGeom prst="rect">
            <a:avLst/>
          </a:prstGeom>
        </p:spPr>
      </p:pic>
      <p:pic>
        <p:nvPicPr>
          <p:cNvPr id="7" name="Image 6">
            <a:extLst>
              <a:ext uri="{FF2B5EF4-FFF2-40B4-BE49-F238E27FC236}">
                <a16:creationId xmlns:a16="http://schemas.microsoft.com/office/drawing/2014/main" id="{3E5EFE4D-197D-88F7-E509-65E046DF7549}"/>
              </a:ext>
            </a:extLst>
          </p:cNvPr>
          <p:cNvPicPr>
            <a:picLocks noChangeAspect="1"/>
          </p:cNvPicPr>
          <p:nvPr/>
        </p:nvPicPr>
        <p:blipFill>
          <a:blip r:embed="rId3"/>
          <a:stretch>
            <a:fillRect/>
          </a:stretch>
        </p:blipFill>
        <p:spPr>
          <a:xfrm>
            <a:off x="8287830" y="1821745"/>
            <a:ext cx="3794939" cy="2129147"/>
          </a:xfrm>
          <a:prstGeom prst="rect">
            <a:avLst/>
          </a:prstGeom>
        </p:spPr>
      </p:pic>
      <p:sp>
        <p:nvSpPr>
          <p:cNvPr id="9" name="ZoneTexte 8">
            <a:extLst>
              <a:ext uri="{FF2B5EF4-FFF2-40B4-BE49-F238E27FC236}">
                <a16:creationId xmlns:a16="http://schemas.microsoft.com/office/drawing/2014/main" id="{BED72FEB-190A-E3F3-AF50-50162C4966FC}"/>
              </a:ext>
            </a:extLst>
          </p:cNvPr>
          <p:cNvSpPr txBox="1"/>
          <p:nvPr/>
        </p:nvSpPr>
        <p:spPr>
          <a:xfrm>
            <a:off x="109231" y="4233521"/>
            <a:ext cx="3807175" cy="1015663"/>
          </a:xfrm>
          <a:prstGeom prst="rect">
            <a:avLst/>
          </a:prstGeom>
          <a:noFill/>
        </p:spPr>
        <p:txBody>
          <a:bodyPr wrap="square">
            <a:spAutoFit/>
          </a:bodyPr>
          <a:lstStyle/>
          <a:p>
            <a:pPr algn="ctr"/>
            <a:r>
              <a:rPr lang="fr-FR" sz="2000" dirty="0">
                <a:effectLst/>
                <a:latin typeface="Comic Sans MS" panose="030F0702030302020204" pitchFamily="66" charset="0"/>
                <a:ea typeface="Calibri" panose="020F0502020204030204" pitchFamily="34" charset="0"/>
                <a:cs typeface="Times New Roman" panose="02020603050405020304" pitchFamily="18" charset="0"/>
              </a:rPr>
              <a:t>Spectres de raies d'émission et d'absorption de l’hydrogène.</a:t>
            </a:r>
            <a:endParaRPr lang="fr-FR" sz="2000" dirty="0"/>
          </a:p>
        </p:txBody>
      </p:sp>
      <p:sp>
        <p:nvSpPr>
          <p:cNvPr id="11" name="ZoneTexte 10">
            <a:extLst>
              <a:ext uri="{FF2B5EF4-FFF2-40B4-BE49-F238E27FC236}">
                <a16:creationId xmlns:a16="http://schemas.microsoft.com/office/drawing/2014/main" id="{46F814C2-B0DE-594D-548D-8E5E7BEDDB57}"/>
              </a:ext>
            </a:extLst>
          </p:cNvPr>
          <p:cNvSpPr txBox="1"/>
          <p:nvPr/>
        </p:nvSpPr>
        <p:spPr>
          <a:xfrm>
            <a:off x="4198530" y="4233521"/>
            <a:ext cx="3807175" cy="707886"/>
          </a:xfrm>
          <a:prstGeom prst="rect">
            <a:avLst/>
          </a:prstGeom>
          <a:noFill/>
        </p:spPr>
        <p:txBody>
          <a:bodyPr wrap="square">
            <a:spAutoFit/>
          </a:bodyPr>
          <a:lstStyle/>
          <a:p>
            <a:pPr algn="ctr"/>
            <a:r>
              <a:rPr lang="fr-FR" sz="2000" dirty="0">
                <a:effectLst/>
                <a:latin typeface="Comic Sans MS" panose="030F0702030302020204" pitchFamily="66" charset="0"/>
                <a:ea typeface="Calibri" panose="020F0502020204030204" pitchFamily="34" charset="0"/>
                <a:cs typeface="Times New Roman" panose="02020603050405020304" pitchFamily="18" charset="0"/>
              </a:rPr>
              <a:t>Spectres de raies d'émission et d'absorption du mercure.</a:t>
            </a:r>
            <a:endParaRPr lang="fr-FR" sz="2000" dirty="0"/>
          </a:p>
        </p:txBody>
      </p:sp>
      <p:sp>
        <p:nvSpPr>
          <p:cNvPr id="13" name="ZoneTexte 12">
            <a:extLst>
              <a:ext uri="{FF2B5EF4-FFF2-40B4-BE49-F238E27FC236}">
                <a16:creationId xmlns:a16="http://schemas.microsoft.com/office/drawing/2014/main" id="{9AD384F3-1340-D7B3-07D1-86C5ABE5B37F}"/>
              </a:ext>
            </a:extLst>
          </p:cNvPr>
          <p:cNvSpPr txBox="1"/>
          <p:nvPr/>
        </p:nvSpPr>
        <p:spPr>
          <a:xfrm>
            <a:off x="8287830" y="4233521"/>
            <a:ext cx="3794939" cy="707886"/>
          </a:xfrm>
          <a:prstGeom prst="rect">
            <a:avLst/>
          </a:prstGeom>
          <a:noFill/>
        </p:spPr>
        <p:txBody>
          <a:bodyPr wrap="square">
            <a:spAutoFit/>
          </a:bodyPr>
          <a:lstStyle/>
          <a:p>
            <a:pPr algn="ctr"/>
            <a:r>
              <a:rPr lang="fr-FR" sz="2000" dirty="0">
                <a:effectLst/>
                <a:latin typeface="Comic Sans MS" panose="030F0702030302020204" pitchFamily="66" charset="0"/>
                <a:ea typeface="Calibri" panose="020F0502020204030204" pitchFamily="34" charset="0"/>
                <a:cs typeface="Times New Roman" panose="02020603050405020304" pitchFamily="18" charset="0"/>
              </a:rPr>
              <a:t>Spectres de raies d'émission et d'absorption du lithium.</a:t>
            </a:r>
            <a:endParaRPr lang="fr-FR" sz="2000" dirty="0"/>
          </a:p>
        </p:txBody>
      </p:sp>
      <p:sp>
        <p:nvSpPr>
          <p:cNvPr id="20" name="ZoneTexte 19">
            <a:extLst>
              <a:ext uri="{FF2B5EF4-FFF2-40B4-BE49-F238E27FC236}">
                <a16:creationId xmlns:a16="http://schemas.microsoft.com/office/drawing/2014/main" id="{686594C6-F74E-EC23-24ED-70C6CFF315E9}"/>
              </a:ext>
            </a:extLst>
          </p:cNvPr>
          <p:cNvSpPr txBox="1"/>
          <p:nvPr/>
        </p:nvSpPr>
        <p:spPr>
          <a:xfrm>
            <a:off x="0" y="803467"/>
            <a:ext cx="12190563"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élément chimique absorbe les radiations qu'il est capable d'émettre. Les raies noires d'absorption et les raies colorées d'émission ont la même longueur d'onde.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70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Messages de la lumière – Spectre de l’hydrogène</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9960E9D3-9E66-A059-1B5E-7109F506E6FA}"/>
              </a:ext>
            </a:extLst>
          </p:cNvPr>
          <p:cNvSpPr txBox="1"/>
          <p:nvPr/>
        </p:nvSpPr>
        <p:spPr>
          <a:xfrm>
            <a:off x="1438" y="685061"/>
            <a:ext cx="12190562" cy="182620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Chaque atome existant dans l'Univers possède une structure électronique qui lui est propre,</a:t>
            </a: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A basse pression, lorsque l’atome d’hydrogène est chauffé ou soumis à des décharges électriques, il émet de la lumière dont le spectre présente, dans le visible, des raies colorées. Il s'agit d'un spectre de raies d'émission et à chacune de ces raies correspond une radiation monochromatique de longueur d'onde déterminée.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6609EDEC-3B9C-6A4F-17F6-F7D0812E25B8}"/>
              </a:ext>
            </a:extLst>
          </p:cNvPr>
          <p:cNvPicPr>
            <a:picLocks noChangeAspect="1"/>
          </p:cNvPicPr>
          <p:nvPr/>
        </p:nvPicPr>
        <p:blipFill rotWithShape="1">
          <a:blip r:embed="rId2">
            <a:extLst>
              <a:ext uri="{28A0092B-C50C-407E-A947-70E740481C1C}">
                <a14:useLocalDpi xmlns:a14="http://schemas.microsoft.com/office/drawing/2010/main" val="0"/>
              </a:ext>
            </a:extLst>
          </a:blip>
          <a:srcRect r="67446"/>
          <a:stretch/>
        </p:blipFill>
        <p:spPr bwMode="auto">
          <a:xfrm>
            <a:off x="8459159" y="2521447"/>
            <a:ext cx="1792346" cy="2188579"/>
          </a:xfrm>
          <a:prstGeom prst="rect">
            <a:avLst/>
          </a:prstGeom>
          <a:noFill/>
          <a:ln>
            <a:noFill/>
          </a:ln>
        </p:spPr>
      </p:pic>
      <p:sp>
        <p:nvSpPr>
          <p:cNvPr id="14" name="ZoneTexte 13">
            <a:extLst>
              <a:ext uri="{FF2B5EF4-FFF2-40B4-BE49-F238E27FC236}">
                <a16:creationId xmlns:a16="http://schemas.microsoft.com/office/drawing/2014/main" id="{1318185A-38AC-7AC5-176D-FACA9F637D12}"/>
              </a:ext>
            </a:extLst>
          </p:cNvPr>
          <p:cNvSpPr txBox="1"/>
          <p:nvPr/>
        </p:nvSpPr>
        <p:spPr>
          <a:xfrm>
            <a:off x="-1" y="2599081"/>
            <a:ext cx="8315865" cy="390472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Dans son état fondamental, cet atome n'émet pas de lumière car il occupe l'état de plus basse énergie (fig. 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lorsque l'atome est soumis à une action extérieure qui lui apporte de l'énergie, il se trouve déstabilisé: on dit qu'il se trouve dans un état excité (fig.2). L'électron utilise alors cette énergie pour passer à un niveau d'énergie supérieure (saut quantique).</a:t>
            </a: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Lorsque l'excitation cesse, l'atome tend à revenir à l'état fondamental en restituant à l'extérieur l'énergie qu'il avait reçue (fig.3). Cette relaxation d'énergie se fait en un temps très court et se traduit par l'émission d'un photon lumineux d'énergie correspondant exactement à celle du saut quantique.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a:extLst>
              <a:ext uri="{FF2B5EF4-FFF2-40B4-BE49-F238E27FC236}">
                <a16:creationId xmlns:a16="http://schemas.microsoft.com/office/drawing/2014/main" id="{B18CC33B-7B4E-D63F-8DAD-1FBD118B2127}"/>
              </a:ext>
            </a:extLst>
          </p:cNvPr>
          <p:cNvPicPr>
            <a:picLocks noChangeAspect="1"/>
          </p:cNvPicPr>
          <p:nvPr/>
        </p:nvPicPr>
        <p:blipFill rotWithShape="1">
          <a:blip r:embed="rId2">
            <a:extLst>
              <a:ext uri="{28A0092B-C50C-407E-A947-70E740481C1C}">
                <a14:useLocalDpi xmlns:a14="http://schemas.microsoft.com/office/drawing/2010/main" val="0"/>
              </a:ext>
            </a:extLst>
          </a:blip>
          <a:srcRect l="32765" r="34681"/>
          <a:stretch/>
        </p:blipFill>
        <p:spPr bwMode="auto">
          <a:xfrm>
            <a:off x="10317417" y="3641095"/>
            <a:ext cx="1792346" cy="2188579"/>
          </a:xfrm>
          <a:prstGeom prst="rect">
            <a:avLst/>
          </a:prstGeom>
          <a:noFill/>
          <a:ln>
            <a:noFill/>
          </a:ln>
        </p:spPr>
      </p:pic>
      <p:pic>
        <p:nvPicPr>
          <p:cNvPr id="16" name="Image 15">
            <a:extLst>
              <a:ext uri="{FF2B5EF4-FFF2-40B4-BE49-F238E27FC236}">
                <a16:creationId xmlns:a16="http://schemas.microsoft.com/office/drawing/2014/main" id="{241018E4-6038-04D1-4496-77B39A42B45B}"/>
              </a:ext>
            </a:extLst>
          </p:cNvPr>
          <p:cNvPicPr>
            <a:picLocks noChangeAspect="1"/>
          </p:cNvPicPr>
          <p:nvPr/>
        </p:nvPicPr>
        <p:blipFill rotWithShape="1">
          <a:blip r:embed="rId2">
            <a:extLst>
              <a:ext uri="{28A0092B-C50C-407E-A947-70E740481C1C}">
                <a14:useLocalDpi xmlns:a14="http://schemas.microsoft.com/office/drawing/2010/main" val="0"/>
              </a:ext>
            </a:extLst>
          </a:blip>
          <a:srcRect l="66062" r="1"/>
          <a:stretch/>
        </p:blipFill>
        <p:spPr bwMode="auto">
          <a:xfrm>
            <a:off x="8462049" y="4735385"/>
            <a:ext cx="1792346" cy="2099284"/>
          </a:xfrm>
          <a:prstGeom prst="rect">
            <a:avLst/>
          </a:prstGeom>
          <a:noFill/>
          <a:ln>
            <a:noFill/>
          </a:ln>
        </p:spPr>
      </p:pic>
    </p:spTree>
    <p:extLst>
      <p:ext uri="{BB962C8B-B14F-4D97-AF65-F5344CB8AC3E}">
        <p14:creationId xmlns:p14="http://schemas.microsoft.com/office/powerpoint/2010/main" val="381911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CD69407-9B06-41FC-8736-D2A7ED2118F1}"/>
              </a:ext>
            </a:extLst>
          </p:cNvPr>
          <p:cNvSpPr txBox="1"/>
          <p:nvPr/>
        </p:nvSpPr>
        <p:spPr>
          <a:xfrm>
            <a:off x="1438" y="313758"/>
            <a:ext cx="12190562" cy="1785104"/>
          </a:xfrm>
          <a:prstGeom prst="rect">
            <a:avLst/>
          </a:prstGeom>
          <a:noFill/>
        </p:spPr>
        <p:txBody>
          <a:bodyPr wrap="square">
            <a:spAutoFit/>
          </a:bodyPr>
          <a:lstStyle/>
          <a:p>
            <a:pPr algn="just">
              <a:spcAft>
                <a:spcPts val="6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 spectre d'émission de l'atome d'hydrogène comporte un grand nombre de raies qu'il est possible de classer en séries spectrales.</a:t>
            </a:r>
          </a:p>
          <a:p>
            <a:pPr algn="just">
              <a:spcAft>
                <a:spcPts val="6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Chaque série spectrale correspond à la relaxation sur un niveau d'énergie donné.</a:t>
            </a:r>
          </a:p>
          <a:p>
            <a:pPr algn="just">
              <a:spcAft>
                <a:spcPts val="6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Ce spectre ainsi produit caractérise l'élément chimique présent dans le gaz chauffé. Il constitue la  signature spectrale de l’élément chimique.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Résultat de recherche d'images pour &quot;spectre hydrogene&quot;">
            <a:hlinkClick r:id="rId2" tgtFrame="&quot;_blank&quot;"/>
            <a:extLst>
              <a:ext uri="{FF2B5EF4-FFF2-40B4-BE49-F238E27FC236}">
                <a16:creationId xmlns:a16="http://schemas.microsoft.com/office/drawing/2014/main" id="{9C33CDB7-B20F-7626-D993-3BB13659D7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1642"/>
            <a:ext cx="12190562" cy="4437801"/>
          </a:xfrm>
          <a:prstGeom prst="rect">
            <a:avLst/>
          </a:prstGeom>
          <a:noFill/>
          <a:ln>
            <a:noFill/>
          </a:ln>
        </p:spPr>
      </p:pic>
    </p:spTree>
    <p:extLst>
      <p:ext uri="{BB962C8B-B14F-4D97-AF65-F5344CB8AC3E}">
        <p14:creationId xmlns:p14="http://schemas.microsoft.com/office/powerpoint/2010/main" val="272112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1220142"/>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Messages de la lumière</a:t>
            </a:r>
          </a:p>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Les étoiles – Couleur et Température</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3ABAD09-034D-2DA3-5FC3-A1A26BE71D26}"/>
              </a:ext>
            </a:extLst>
          </p:cNvPr>
          <p:cNvSpPr txBox="1"/>
          <p:nvPr/>
        </p:nvSpPr>
        <p:spPr>
          <a:xfrm>
            <a:off x="1437" y="1372109"/>
            <a:ext cx="12190563" cy="149688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rayonnement que l’on perçoit d’une étoile provient de la photosphère qui se trouve sur le bord externe de l'étoile. La couleur de la photosphère nous renseigne sur sa température: les bleues sont les plus chaudes et les rouges les plus froides.</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couleur de l’étoile, comme celle du filament d’une lampe, renseigne sur sa température de surface.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Afficher l'image d'origine">
            <a:extLst>
              <a:ext uri="{FF2B5EF4-FFF2-40B4-BE49-F238E27FC236}">
                <a16:creationId xmlns:a16="http://schemas.microsoft.com/office/drawing/2014/main" id="{41326DA3-1C5A-DD7E-D651-1510C7444E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3" y="3270575"/>
            <a:ext cx="3895058" cy="2915122"/>
          </a:xfrm>
          <a:prstGeom prst="rect">
            <a:avLst/>
          </a:prstGeom>
          <a:noFill/>
          <a:ln>
            <a:noFill/>
          </a:ln>
        </p:spPr>
      </p:pic>
      <p:pic>
        <p:nvPicPr>
          <p:cNvPr id="6" name="Image 5">
            <a:extLst>
              <a:ext uri="{FF2B5EF4-FFF2-40B4-BE49-F238E27FC236}">
                <a16:creationId xmlns:a16="http://schemas.microsoft.com/office/drawing/2014/main" id="{FB167F7C-4DEC-ABF4-6B23-F5CA91B63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245" y="3270575"/>
            <a:ext cx="8036748" cy="2915122"/>
          </a:xfrm>
          <a:prstGeom prst="rect">
            <a:avLst/>
          </a:prstGeom>
        </p:spPr>
      </p:pic>
    </p:spTree>
    <p:extLst>
      <p:ext uri="{BB962C8B-B14F-4D97-AF65-F5344CB8AC3E}">
        <p14:creationId xmlns:p14="http://schemas.microsoft.com/office/powerpoint/2010/main" val="231879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68792690-A065-9C30-AF7C-1903C553C3DC}"/>
              </a:ext>
            </a:extLst>
          </p:cNvPr>
          <p:cNvSpPr txBox="1"/>
          <p:nvPr/>
        </p:nvSpPr>
        <p:spPr>
          <a:xfrm>
            <a:off x="1438" y="270627"/>
            <a:ext cx="12190562" cy="707886"/>
          </a:xfrm>
          <a:prstGeom prst="rect">
            <a:avLst/>
          </a:prstGeom>
          <a:noFill/>
        </p:spPr>
        <p:txBody>
          <a:bodyPr wrap="square">
            <a:spAutoFit/>
          </a:bodyPr>
          <a:lstStyle/>
          <a:p>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Pour mémoriser l'ordre des types spectraux (OBAFGKM), les anglophones utilisent la phrase "Oh, Be A Fine Girl/Guy, Kiss Me!« .</a:t>
            </a:r>
            <a:endParaRPr lang="fr-FR" sz="2000" dirty="0"/>
          </a:p>
        </p:txBody>
      </p:sp>
      <p:pic>
        <p:nvPicPr>
          <p:cNvPr id="7" name="Image 6">
            <a:extLst>
              <a:ext uri="{FF2B5EF4-FFF2-40B4-BE49-F238E27FC236}">
                <a16:creationId xmlns:a16="http://schemas.microsoft.com/office/drawing/2014/main" id="{9C10C39D-68AE-DDCC-E64A-B384257DDD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46" y="1124776"/>
            <a:ext cx="7978451" cy="4337689"/>
          </a:xfrm>
          <a:prstGeom prst="rect">
            <a:avLst/>
          </a:prstGeom>
          <a:noFill/>
          <a:ln>
            <a:noFill/>
          </a:ln>
        </p:spPr>
      </p:pic>
      <p:pic>
        <p:nvPicPr>
          <p:cNvPr id="8" name="irc_mi" descr="Résultat de recherche d'images pour &quot;couleur des etoiles et temperature&quot;">
            <a:hlinkClick r:id="rId3" tgtFrame="&quot;_blank&quot;"/>
            <a:extLst>
              <a:ext uri="{FF2B5EF4-FFF2-40B4-BE49-F238E27FC236}">
                <a16:creationId xmlns:a16="http://schemas.microsoft.com/office/drawing/2014/main" id="{F410D86A-2D73-2F85-2575-41ABE8E67A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68872" y="1122237"/>
            <a:ext cx="3835881" cy="4337688"/>
          </a:xfrm>
          <a:prstGeom prst="rect">
            <a:avLst/>
          </a:prstGeom>
          <a:noFill/>
          <a:ln>
            <a:noFill/>
          </a:ln>
        </p:spPr>
      </p:pic>
      <p:sp>
        <p:nvSpPr>
          <p:cNvPr id="10" name="ZoneTexte 9">
            <a:extLst>
              <a:ext uri="{FF2B5EF4-FFF2-40B4-BE49-F238E27FC236}">
                <a16:creationId xmlns:a16="http://schemas.microsoft.com/office/drawing/2014/main" id="{A9A57970-7011-753A-ED07-7B3E070F5C0B}"/>
              </a:ext>
            </a:extLst>
          </p:cNvPr>
          <p:cNvSpPr txBox="1"/>
          <p:nvPr/>
        </p:nvSpPr>
        <p:spPr>
          <a:xfrm>
            <a:off x="-1" y="5594834"/>
            <a:ext cx="12190561" cy="73468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Dans la constellation d’Orion, Rigel apparaît blanche à bleutée (température de surface 11000°C), alors que Bételgeuse est rougeâtre (température de surface de l’ordre de 3000°C).</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033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1" y="997145"/>
            <a:ext cx="9118122" cy="5600636"/>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lumière a à la fois le comportement d'un corpuscule (photon) et d'une onde (OEM).</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Dans un milieu transparent, homogène et isotrope, la lumière se propage en ligne droite.</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vitesse de la lumière dans le vide, que l'on notera c pour célérité, est une constante physique universelle:</a:t>
            </a:r>
          </a:p>
          <a:p>
            <a:pPr algn="ctr">
              <a:lnSpc>
                <a:spcPct val="107000"/>
              </a:lnSpc>
              <a:spcAft>
                <a:spcPts val="800"/>
              </a:spcAft>
            </a:pPr>
            <a:r>
              <a:rPr lang="fr-FR" sz="2800" b="1" dirty="0">
                <a:latin typeface="Comic Sans MS" panose="030F0702030302020204" pitchFamily="66" charset="0"/>
                <a:cs typeface="Times New Roman" panose="02020603050405020304" pitchFamily="18" charset="0"/>
              </a:rPr>
              <a:t>C = 3.10</a:t>
            </a:r>
            <a:r>
              <a:rPr lang="fr-FR" sz="2800" b="1" baseline="30000" dirty="0">
                <a:latin typeface="Comic Sans MS" panose="030F0702030302020204" pitchFamily="66" charset="0"/>
                <a:cs typeface="Times New Roman" panose="02020603050405020304" pitchFamily="18" charset="0"/>
              </a:rPr>
              <a:t>8</a:t>
            </a:r>
            <a:r>
              <a:rPr lang="fr-FR" sz="2800" b="1" dirty="0">
                <a:latin typeface="Comic Sans MS" panose="030F0702030302020204" pitchFamily="66" charset="0"/>
                <a:cs typeface="Times New Roman" panose="02020603050405020304" pitchFamily="18" charset="0"/>
              </a:rPr>
              <a:t> m/s = 300 000 km/s</a:t>
            </a:r>
          </a:p>
          <a:p>
            <a:pPr algn="ctr">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b="1" i="1" dirty="0">
                <a:latin typeface="Comic Sans MS" panose="030F0702030302020204" pitchFamily="66" charset="0"/>
                <a:cs typeface="Times New Roman" panose="02020603050405020304" pitchFamily="18" charset="0"/>
              </a:rPr>
              <a:t>Remarque</a:t>
            </a:r>
            <a:r>
              <a:rPr lang="fr-FR" sz="2000" i="1" dirty="0">
                <a:latin typeface="Comic Sans MS" panose="030F0702030302020204" pitchFamily="66" charset="0"/>
                <a:cs typeface="Times New Roman" panose="02020603050405020304" pitchFamily="18" charset="0"/>
              </a:rPr>
              <a:t>: La lumière des étoiles a quitté ces astres depuis fort longtemps, de sorte que l'on peut étudier l'histoire de l'univers par l'observation de ces objets distants: "plus l'on regarde loin, plus l'on regarde dans le passé".</a:t>
            </a:r>
          </a:p>
        </p:txBody>
      </p:sp>
      <p:pic>
        <p:nvPicPr>
          <p:cNvPr id="8" name="Image 7">
            <a:extLst>
              <a:ext uri="{FF2B5EF4-FFF2-40B4-BE49-F238E27FC236}">
                <a16:creationId xmlns:a16="http://schemas.microsoft.com/office/drawing/2014/main" id="{DDEC556E-0121-E805-7441-548CA7C7F2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4" r="2099"/>
          <a:stretch/>
        </p:blipFill>
        <p:spPr bwMode="auto">
          <a:xfrm>
            <a:off x="9445925" y="997145"/>
            <a:ext cx="2518913" cy="2620396"/>
          </a:xfrm>
          <a:prstGeom prst="rect">
            <a:avLst/>
          </a:prstGeom>
          <a:noFill/>
          <a:ln>
            <a:noFill/>
          </a:ln>
        </p:spPr>
      </p:pic>
      <p:pic>
        <p:nvPicPr>
          <p:cNvPr id="9" name="Image 8" descr="Comment mesure t'on la distance Terre-Lune ? #ApolloDay #Lune #science  @CiteEspace - spaceblog.org">
            <a:extLst>
              <a:ext uri="{FF2B5EF4-FFF2-40B4-BE49-F238E27FC236}">
                <a16:creationId xmlns:a16="http://schemas.microsoft.com/office/drawing/2014/main" id="{93E2CED1-213D-F5E6-E5CF-B5C1902F4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85"/>
          <a:stretch/>
        </p:blipFill>
        <p:spPr bwMode="auto">
          <a:xfrm>
            <a:off x="9438362" y="4013272"/>
            <a:ext cx="2534037" cy="23906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170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Messages de la lumière - Spectre d’une étoile</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D6C41779-DBD4-57E1-A66B-A6BB954C438F}"/>
              </a:ext>
            </a:extLst>
          </p:cNvPr>
          <p:cNvSpPr txBox="1"/>
          <p:nvPr/>
        </p:nvSpPr>
        <p:spPr>
          <a:xfrm>
            <a:off x="1438" y="567712"/>
            <a:ext cx="12190562" cy="149688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de la lumière d’une étoile est un spectre de raies d'absorption constitué d’un fond continu d’émission présentant des raies d’absorption.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figure ci-dessous correspond au profil spectral de l'étoile Eta </a:t>
            </a:r>
            <a:r>
              <a:rPr lang="fr-FR" sz="2000" dirty="0" err="1">
                <a:effectLst/>
                <a:latin typeface="Comic Sans MS" panose="030F0702030302020204" pitchFamily="66" charset="0"/>
                <a:ea typeface="Times New Roman" panose="02020603050405020304" pitchFamily="18" charset="0"/>
                <a:cs typeface="Times New Roman" panose="02020603050405020304" pitchFamily="18" charset="0"/>
              </a:rPr>
              <a:t>Cephei</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ainsi qu'à celui de son spectre de raies d'absorption.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26FA7F92-738C-690B-9A01-FCAF66B538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1429" y="2142244"/>
            <a:ext cx="7709140" cy="2583015"/>
          </a:xfrm>
          <a:prstGeom prst="rect">
            <a:avLst/>
          </a:prstGeom>
          <a:noFill/>
          <a:ln>
            <a:noFill/>
          </a:ln>
        </p:spPr>
      </p:pic>
      <p:pic>
        <p:nvPicPr>
          <p:cNvPr id="9" name="Image 8">
            <a:extLst>
              <a:ext uri="{FF2B5EF4-FFF2-40B4-BE49-F238E27FC236}">
                <a16:creationId xmlns:a16="http://schemas.microsoft.com/office/drawing/2014/main" id="{0E19BA29-2CCC-9BCB-523E-0249DF4472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41429" y="4701395"/>
            <a:ext cx="7709141" cy="705690"/>
          </a:xfrm>
          <a:prstGeom prst="rect">
            <a:avLst/>
          </a:prstGeom>
          <a:noFill/>
          <a:ln>
            <a:noFill/>
          </a:ln>
        </p:spPr>
      </p:pic>
      <p:sp>
        <p:nvSpPr>
          <p:cNvPr id="13" name="ZoneTexte 12">
            <a:extLst>
              <a:ext uri="{FF2B5EF4-FFF2-40B4-BE49-F238E27FC236}">
                <a16:creationId xmlns:a16="http://schemas.microsoft.com/office/drawing/2014/main" id="{3948D9F8-C407-9883-C43E-FE2EC87AC18A}"/>
              </a:ext>
            </a:extLst>
          </p:cNvPr>
          <p:cNvSpPr txBox="1"/>
          <p:nvPr/>
        </p:nvSpPr>
        <p:spPr>
          <a:xfrm>
            <a:off x="103516" y="5345524"/>
            <a:ext cx="12088484" cy="51539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maximum d'absorption est à </a:t>
            </a:r>
            <a:r>
              <a:rPr lang="fr-FR" sz="2800" b="1"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0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 560nm ce qui correspond à une température de surface: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Image 25">
            <a:extLst>
              <a:ext uri="{FF2B5EF4-FFF2-40B4-BE49-F238E27FC236}">
                <a16:creationId xmlns:a16="http://schemas.microsoft.com/office/drawing/2014/main" id="{45EC83B4-4403-19AF-02ED-D4B178BAF1E8}"/>
              </a:ext>
            </a:extLst>
          </p:cNvPr>
          <p:cNvPicPr>
            <a:picLocks noChangeAspect="1"/>
          </p:cNvPicPr>
          <p:nvPr/>
        </p:nvPicPr>
        <p:blipFill rotWithShape="1">
          <a:blip r:embed="rId4"/>
          <a:srcRect l="37750" r="37171"/>
          <a:stretch/>
        </p:blipFill>
        <p:spPr>
          <a:xfrm>
            <a:off x="4620882" y="5878157"/>
            <a:ext cx="2950234" cy="1006383"/>
          </a:xfrm>
          <a:prstGeom prst="rect">
            <a:avLst/>
          </a:prstGeom>
        </p:spPr>
      </p:pic>
    </p:spTree>
    <p:extLst>
      <p:ext uri="{BB962C8B-B14F-4D97-AF65-F5344CB8AC3E}">
        <p14:creationId xmlns:p14="http://schemas.microsoft.com/office/powerpoint/2010/main" val="231329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38AF03F-9909-E93C-65D6-935BBD620B39}"/>
              </a:ext>
            </a:extLst>
          </p:cNvPr>
          <p:cNvSpPr txBox="1"/>
          <p:nvPr/>
        </p:nvSpPr>
        <p:spPr>
          <a:xfrm>
            <a:off x="1438" y="232174"/>
            <a:ext cx="12190562"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figure ci-dessous correspond au profil spectral d'une étoile de type F ainsi qu'à celui de son spectre de raies d'absorption.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C1958CAB-4203-6865-A289-51D1FD2A6C55}"/>
              </a:ext>
            </a:extLst>
          </p:cNvPr>
          <p:cNvPicPr>
            <a:picLocks noChangeAspect="1"/>
          </p:cNvPicPr>
          <p:nvPr/>
        </p:nvPicPr>
        <p:blipFill rotWithShape="1">
          <a:blip r:embed="rId2">
            <a:extLst>
              <a:ext uri="{28A0092B-C50C-407E-A947-70E740481C1C}">
                <a14:useLocalDpi xmlns:a14="http://schemas.microsoft.com/office/drawing/2010/main" val="0"/>
              </a:ext>
            </a:extLst>
          </a:blip>
          <a:srcRect t="8586" b="8366"/>
          <a:stretch/>
        </p:blipFill>
        <p:spPr bwMode="auto">
          <a:xfrm>
            <a:off x="2634278" y="1059315"/>
            <a:ext cx="6923443" cy="3823236"/>
          </a:xfrm>
          <a:prstGeom prst="rect">
            <a:avLst/>
          </a:prstGeom>
          <a:noFill/>
          <a:ln>
            <a:noFill/>
          </a:ln>
          <a:extLst>
            <a:ext uri="{53640926-AAD7-44D8-BBD7-CCE9431645EC}">
              <a14:shadowObscured xmlns:a14="http://schemas.microsoft.com/office/drawing/2010/main"/>
            </a:ext>
          </a:extLst>
        </p:spPr>
      </p:pic>
      <p:sp>
        <p:nvSpPr>
          <p:cNvPr id="8" name="ZoneTexte 7">
            <a:extLst>
              <a:ext uri="{FF2B5EF4-FFF2-40B4-BE49-F238E27FC236}">
                <a16:creationId xmlns:a16="http://schemas.microsoft.com/office/drawing/2014/main" id="{EE52F637-0D22-342C-42A6-24675865A71A}"/>
              </a:ext>
            </a:extLst>
          </p:cNvPr>
          <p:cNvSpPr txBox="1"/>
          <p:nvPr/>
        </p:nvSpPr>
        <p:spPr>
          <a:xfrm>
            <a:off x="-1" y="5060021"/>
            <a:ext cx="12190561" cy="523220"/>
          </a:xfrm>
          <a:prstGeom prst="rect">
            <a:avLst/>
          </a:prstGeom>
          <a:noFill/>
        </p:spPr>
        <p:txBody>
          <a:bodyPr wrap="square">
            <a:spAutoFit/>
          </a:bodyPr>
          <a:lstStyle/>
          <a:p>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maximum d'absorption est à </a:t>
            </a:r>
            <a:r>
              <a:rPr lang="fr-FR" sz="2800" b="1"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0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 410nm ce qui correspond à une température de surface:</a:t>
            </a:r>
            <a:endParaRPr lang="fr-FR" sz="2000" dirty="0"/>
          </a:p>
        </p:txBody>
      </p:sp>
      <p:sp>
        <p:nvSpPr>
          <p:cNvPr id="11" name="ZoneTexte 10">
            <a:extLst>
              <a:ext uri="{FF2B5EF4-FFF2-40B4-BE49-F238E27FC236}">
                <a16:creationId xmlns:a16="http://schemas.microsoft.com/office/drawing/2014/main" id="{7054BEF1-B073-1314-0D67-0F78D356B5C5}"/>
              </a:ext>
            </a:extLst>
          </p:cNvPr>
          <p:cNvSpPr txBox="1"/>
          <p:nvPr/>
        </p:nvSpPr>
        <p:spPr>
          <a:xfrm>
            <a:off x="3019245" y="4404587"/>
            <a:ext cx="6159260" cy="369332"/>
          </a:xfrm>
          <a:prstGeom prst="rect">
            <a:avLst/>
          </a:prstGeom>
          <a:noFill/>
        </p:spPr>
        <p:txBody>
          <a:bodyPr wrap="square">
            <a:spAutoFit/>
          </a:bodyPr>
          <a:lstStyle/>
          <a:p>
            <a:endParaRPr lang="fr-FR" dirty="0"/>
          </a:p>
        </p:txBody>
      </p:sp>
      <p:pic>
        <p:nvPicPr>
          <p:cNvPr id="14" name="Image 13">
            <a:extLst>
              <a:ext uri="{FF2B5EF4-FFF2-40B4-BE49-F238E27FC236}">
                <a16:creationId xmlns:a16="http://schemas.microsoft.com/office/drawing/2014/main" id="{B6493DEA-171E-2BC9-CEBB-305ED19D1184}"/>
              </a:ext>
            </a:extLst>
          </p:cNvPr>
          <p:cNvPicPr>
            <a:picLocks noChangeAspect="1"/>
          </p:cNvPicPr>
          <p:nvPr/>
        </p:nvPicPr>
        <p:blipFill rotWithShape="1">
          <a:blip r:embed="rId3"/>
          <a:srcRect l="34906" r="34481"/>
          <a:stretch/>
        </p:blipFill>
        <p:spPr>
          <a:xfrm>
            <a:off x="4637878" y="5683812"/>
            <a:ext cx="2916244" cy="942014"/>
          </a:xfrm>
          <a:prstGeom prst="rect">
            <a:avLst/>
          </a:prstGeom>
        </p:spPr>
      </p:pic>
    </p:spTree>
    <p:extLst>
      <p:ext uri="{BB962C8B-B14F-4D97-AF65-F5344CB8AC3E}">
        <p14:creationId xmlns:p14="http://schemas.microsoft.com/office/powerpoint/2010/main" val="708880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38AF03F-9909-E93C-65D6-935BBD620B39}"/>
              </a:ext>
            </a:extLst>
          </p:cNvPr>
          <p:cNvSpPr txBox="1"/>
          <p:nvPr/>
        </p:nvSpPr>
        <p:spPr>
          <a:xfrm>
            <a:off x="1438" y="145914"/>
            <a:ext cx="12190562" cy="119667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de raie d'absorption du soleil permet de déterminer son profil spectral ainsi que son allure générale. L'allure global du profil spectral permet de déterminer la valeur de </a:t>
            </a:r>
            <a:r>
              <a:rPr lang="fr-FR" sz="2800" b="1"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0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 donc la température à la surface en utilisant la loi de Wien.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7054BEF1-B073-1314-0D67-0F78D356B5C5}"/>
              </a:ext>
            </a:extLst>
          </p:cNvPr>
          <p:cNvSpPr txBox="1"/>
          <p:nvPr/>
        </p:nvSpPr>
        <p:spPr>
          <a:xfrm>
            <a:off x="3019245" y="4404587"/>
            <a:ext cx="6159260" cy="369332"/>
          </a:xfrm>
          <a:prstGeom prst="rect">
            <a:avLst/>
          </a:prstGeom>
          <a:noFill/>
        </p:spPr>
        <p:txBody>
          <a:bodyPr wrap="square">
            <a:spAutoFit/>
          </a:bodyPr>
          <a:lstStyle/>
          <a:p>
            <a:endParaRPr lang="fr-FR" dirty="0"/>
          </a:p>
        </p:txBody>
      </p:sp>
      <p:grpSp>
        <p:nvGrpSpPr>
          <p:cNvPr id="2" name="Groupe 1">
            <a:extLst>
              <a:ext uri="{FF2B5EF4-FFF2-40B4-BE49-F238E27FC236}">
                <a16:creationId xmlns:a16="http://schemas.microsoft.com/office/drawing/2014/main" id="{306F9158-4534-4B58-BD5A-0698687D040F}"/>
              </a:ext>
            </a:extLst>
          </p:cNvPr>
          <p:cNvGrpSpPr/>
          <p:nvPr/>
        </p:nvGrpSpPr>
        <p:grpSpPr>
          <a:xfrm>
            <a:off x="2834007" y="1393959"/>
            <a:ext cx="6523986" cy="3873260"/>
            <a:chOff x="0" y="0"/>
            <a:chExt cx="6480175" cy="3710940"/>
          </a:xfrm>
        </p:grpSpPr>
        <p:grpSp>
          <p:nvGrpSpPr>
            <p:cNvPr id="4" name="Groupe 3">
              <a:extLst>
                <a:ext uri="{FF2B5EF4-FFF2-40B4-BE49-F238E27FC236}">
                  <a16:creationId xmlns:a16="http://schemas.microsoft.com/office/drawing/2014/main" id="{D9253D53-4E52-991A-62D7-1243B5E1232A}"/>
                </a:ext>
              </a:extLst>
            </p:cNvPr>
            <p:cNvGrpSpPr/>
            <p:nvPr/>
          </p:nvGrpSpPr>
          <p:grpSpPr>
            <a:xfrm>
              <a:off x="0" y="0"/>
              <a:ext cx="6480175" cy="3710940"/>
              <a:chOff x="0" y="0"/>
              <a:chExt cx="6480175" cy="3711463"/>
            </a:xfrm>
          </p:grpSpPr>
          <p:pic>
            <p:nvPicPr>
              <p:cNvPr id="7" name="Image 6" descr="Afficher l'image d'origine">
                <a:extLst>
                  <a:ext uri="{FF2B5EF4-FFF2-40B4-BE49-F238E27FC236}">
                    <a16:creationId xmlns:a16="http://schemas.microsoft.com/office/drawing/2014/main" id="{467E6CE7-09C9-96C4-7A31-6E8AEE7D09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33"/>
                <a:ext cx="6480175" cy="3707130"/>
              </a:xfrm>
              <a:prstGeom prst="rect">
                <a:avLst/>
              </a:prstGeom>
              <a:noFill/>
              <a:ln>
                <a:noFill/>
              </a:ln>
            </p:spPr>
          </p:pic>
          <p:pic>
            <p:nvPicPr>
              <p:cNvPr id="9" name="Image 8" descr="Afficher l'image d'origine">
                <a:extLst>
                  <a:ext uri="{FF2B5EF4-FFF2-40B4-BE49-F238E27FC236}">
                    <a16:creationId xmlns:a16="http://schemas.microsoft.com/office/drawing/2014/main" id="{FEA2D588-2AEC-E1E6-84A7-9204EB52591B}"/>
                  </a:ext>
                </a:extLst>
              </p:cNvPr>
              <p:cNvPicPr>
                <a:picLocks noChangeAspect="1"/>
              </p:cNvPicPr>
              <p:nvPr/>
            </p:nvPicPr>
            <p:blipFill rotWithShape="1">
              <a:blip r:embed="rId3">
                <a:extLst>
                  <a:ext uri="{28A0092B-C50C-407E-A947-70E740481C1C}">
                    <a14:useLocalDpi xmlns:a14="http://schemas.microsoft.com/office/drawing/2010/main" val="0"/>
                  </a:ext>
                </a:extLst>
              </a:blip>
              <a:srcRect l="8245" t="41538" r="5682" b="43375"/>
              <a:stretch/>
            </p:blipFill>
            <p:spPr bwMode="auto">
              <a:xfrm>
                <a:off x="398696" y="0"/>
                <a:ext cx="5563870" cy="611131"/>
              </a:xfrm>
              <a:prstGeom prst="rect">
                <a:avLst/>
              </a:prstGeom>
              <a:noFill/>
              <a:ln>
                <a:noFill/>
              </a:ln>
              <a:extLst>
                <a:ext uri="{53640926-AAD7-44D8-BBD7-CCE9431645EC}">
                  <a14:shadowObscured xmlns:a14="http://schemas.microsoft.com/office/drawing/2010/main"/>
                </a:ext>
              </a:extLst>
            </p:spPr>
          </p:pic>
        </p:grpSp>
        <p:sp>
          <p:nvSpPr>
            <p:cNvPr id="6" name="Rectangle 5">
              <a:extLst>
                <a:ext uri="{FF2B5EF4-FFF2-40B4-BE49-F238E27FC236}">
                  <a16:creationId xmlns:a16="http://schemas.microsoft.com/office/drawing/2014/main" id="{A912E407-2AFD-B57A-CED7-A323E83C184C}"/>
                </a:ext>
              </a:extLst>
            </p:cNvPr>
            <p:cNvSpPr/>
            <p:nvPr/>
          </p:nvSpPr>
          <p:spPr>
            <a:xfrm>
              <a:off x="6019439" y="277354"/>
              <a:ext cx="411347" cy="1586116"/>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DBD4A750-B9F5-B68E-BE13-C8C3A6191F98}"/>
                  </a:ext>
                </a:extLst>
              </p:cNvPr>
              <p:cNvSpPr txBox="1"/>
              <p:nvPr/>
            </p:nvSpPr>
            <p:spPr>
              <a:xfrm>
                <a:off x="-53940" y="5267219"/>
                <a:ext cx="12245940" cy="1577355"/>
              </a:xfrm>
              <a:prstGeom prst="rect">
                <a:avLst/>
              </a:prstGeom>
              <a:noFill/>
            </p:spPr>
            <p:txBody>
              <a:bodyPr wrap="square">
                <a:spAutoFit/>
              </a:bodyPr>
              <a:lstStyle/>
              <a:p>
                <a:pPr algn="just">
                  <a:lnSpc>
                    <a:spcPct val="107000"/>
                  </a:lnSpc>
                  <a:spcAft>
                    <a:spcPts val="800"/>
                  </a:spcAft>
                </a:pP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L'allure global qui donne </a:t>
                </a:r>
                <a:r>
                  <a:rPr lang="fr-FR" sz="2800" b="1" dirty="0" err="1">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l</a:t>
                </a:r>
                <a:r>
                  <a:rPr lang="fr-FR" sz="2000" b="1" baseline="-25000"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 480nm permet d'évaluer la température de surface: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2,9.</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m:t>
                              </m:r>
                            </m:sup>
                          </m:sSup>
                        </m:num>
                        <m:den>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480.</m:t>
                          </m:r>
                          <m:sSup>
                            <m:sSupPr>
                              <m:ctrlPr>
                                <a:rPr lang="fr-FR" sz="2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000"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9</m:t>
                              </m:r>
                            </m:sup>
                          </m:sSup>
                        </m:den>
                      </m:f>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 ≈ 6000</m:t>
                      </m:r>
                      <m:r>
                        <m:rPr>
                          <m:nor/>
                        </m:rPr>
                        <a:rPr lang="fr-FR" sz="2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K</m:t>
                      </m:r>
                    </m:oMath>
                  </m:oMathPara>
                </a14:m>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Texte 11">
                <a:extLst>
                  <a:ext uri="{FF2B5EF4-FFF2-40B4-BE49-F238E27FC236}">
                    <a16:creationId xmlns:a16="http://schemas.microsoft.com/office/drawing/2014/main" id="{DBD4A750-B9F5-B68E-BE13-C8C3A6191F98}"/>
                  </a:ext>
                </a:extLst>
              </p:cNvPr>
              <p:cNvSpPr txBox="1">
                <a:spLocks noRot="1" noChangeAspect="1" noMove="1" noResize="1" noEditPoints="1" noAdjustHandles="1" noChangeArrowheads="1" noChangeShapeType="1" noTextEdit="1"/>
              </p:cNvSpPr>
              <p:nvPr/>
            </p:nvSpPr>
            <p:spPr>
              <a:xfrm>
                <a:off x="-53940" y="5267219"/>
                <a:ext cx="12245940" cy="1577355"/>
              </a:xfrm>
              <a:prstGeom prst="rect">
                <a:avLst/>
              </a:prstGeom>
              <a:blipFill>
                <a:blip r:embed="rId4"/>
                <a:stretch>
                  <a:fillRect l="-498" t="-4247"/>
                </a:stretch>
              </a:blipFill>
            </p:spPr>
            <p:txBody>
              <a:bodyPr/>
              <a:lstStyle/>
              <a:p>
                <a:r>
                  <a:rPr lang="fr-FR">
                    <a:noFill/>
                  </a:rPr>
                  <a:t> </a:t>
                </a:r>
              </a:p>
            </p:txBody>
          </p:sp>
        </mc:Fallback>
      </mc:AlternateContent>
    </p:spTree>
    <p:extLst>
      <p:ext uri="{BB962C8B-B14F-4D97-AF65-F5344CB8AC3E}">
        <p14:creationId xmlns:p14="http://schemas.microsoft.com/office/powerpoint/2010/main" val="416289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ZoneTexte 10">
            <a:extLst>
              <a:ext uri="{FF2B5EF4-FFF2-40B4-BE49-F238E27FC236}">
                <a16:creationId xmlns:a16="http://schemas.microsoft.com/office/drawing/2014/main" id="{7054BEF1-B073-1314-0D67-0F78D356B5C5}"/>
              </a:ext>
            </a:extLst>
          </p:cNvPr>
          <p:cNvSpPr txBox="1"/>
          <p:nvPr/>
        </p:nvSpPr>
        <p:spPr>
          <a:xfrm>
            <a:off x="3019245" y="4404587"/>
            <a:ext cx="6159260" cy="369332"/>
          </a:xfrm>
          <a:prstGeom prst="rect">
            <a:avLst/>
          </a:prstGeom>
          <a:noFill/>
        </p:spPr>
        <p:txBody>
          <a:bodyPr wrap="square">
            <a:spAutoFit/>
          </a:bodyPr>
          <a:lstStyle/>
          <a:p>
            <a:endParaRPr lang="fr-FR" dirty="0"/>
          </a:p>
        </p:txBody>
      </p:sp>
      <p:sp>
        <p:nvSpPr>
          <p:cNvPr id="8" name="ZoneTexte 7">
            <a:extLst>
              <a:ext uri="{FF2B5EF4-FFF2-40B4-BE49-F238E27FC236}">
                <a16:creationId xmlns:a16="http://schemas.microsoft.com/office/drawing/2014/main" id="{E42E5B65-A1F4-FD63-EF60-2CA08B5C9D3E}"/>
              </a:ext>
            </a:extLst>
          </p:cNvPr>
          <p:cNvSpPr txBox="1"/>
          <p:nvPr/>
        </p:nvSpPr>
        <p:spPr>
          <a:xfrm>
            <a:off x="1438" y="0"/>
            <a:ext cx="12190562" cy="106497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spectroscopes à haute résolution permettent de réaliser des spectres solaires dans lesquels des milliers de raies sont disponibles. C'est un outil de diagnostic qui permet aux astronomes d’imager les différentes couches de l’atmosphère solaire.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e 9">
            <a:extLst>
              <a:ext uri="{FF2B5EF4-FFF2-40B4-BE49-F238E27FC236}">
                <a16:creationId xmlns:a16="http://schemas.microsoft.com/office/drawing/2014/main" id="{29EA1542-A7F0-EBAC-E008-8EE8929B4167}"/>
              </a:ext>
            </a:extLst>
          </p:cNvPr>
          <p:cNvGrpSpPr/>
          <p:nvPr/>
        </p:nvGrpSpPr>
        <p:grpSpPr>
          <a:xfrm>
            <a:off x="103518" y="1259456"/>
            <a:ext cx="12088483" cy="5520911"/>
            <a:chOff x="1" y="211807"/>
            <a:chExt cx="6464300" cy="3935110"/>
          </a:xfrm>
        </p:grpSpPr>
        <p:pic>
          <p:nvPicPr>
            <p:cNvPr id="13" name="Image 12">
              <a:extLst>
                <a:ext uri="{FF2B5EF4-FFF2-40B4-BE49-F238E27FC236}">
                  <a16:creationId xmlns:a16="http://schemas.microsoft.com/office/drawing/2014/main" id="{9E3F5196-6AE3-B4D4-FEFB-3AB7481BFC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419100"/>
              <a:ext cx="6464300" cy="3473450"/>
            </a:xfrm>
            <a:prstGeom prst="rect">
              <a:avLst/>
            </a:prstGeom>
            <a:noFill/>
            <a:ln>
              <a:noFill/>
            </a:ln>
          </p:spPr>
        </p:pic>
        <p:grpSp>
          <p:nvGrpSpPr>
            <p:cNvPr id="14" name="Groupe 13">
              <a:extLst>
                <a:ext uri="{FF2B5EF4-FFF2-40B4-BE49-F238E27FC236}">
                  <a16:creationId xmlns:a16="http://schemas.microsoft.com/office/drawing/2014/main" id="{FBE346FA-7476-907A-E891-FB77B8E97CE2}"/>
                </a:ext>
              </a:extLst>
            </p:cNvPr>
            <p:cNvGrpSpPr/>
            <p:nvPr/>
          </p:nvGrpSpPr>
          <p:grpSpPr>
            <a:xfrm>
              <a:off x="1835150" y="211807"/>
              <a:ext cx="2625587" cy="3935110"/>
              <a:chOff x="0" y="211807"/>
              <a:chExt cx="2625587" cy="3935110"/>
            </a:xfrm>
          </p:grpSpPr>
          <p:sp>
            <p:nvSpPr>
              <p:cNvPr id="15" name="Zone de texte 262">
                <a:extLst>
                  <a:ext uri="{FF2B5EF4-FFF2-40B4-BE49-F238E27FC236}">
                    <a16:creationId xmlns:a16="http://schemas.microsoft.com/office/drawing/2014/main" id="{06B2D96B-93E8-F524-E65D-CA51FDCA6EEC}"/>
                  </a:ext>
                </a:extLst>
              </p:cNvPr>
              <p:cNvSpPr txBox="1"/>
              <p:nvPr/>
            </p:nvSpPr>
            <p:spPr>
              <a:xfrm>
                <a:off x="394857" y="211807"/>
                <a:ext cx="1654110" cy="27044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tabLst>
                    <a:tab pos="5671185" algn="r"/>
                  </a:tabLst>
                </a:pPr>
                <a:r>
                  <a:rPr lang="fr-FR" sz="1600" b="1" dirty="0">
                    <a:effectLst/>
                    <a:latin typeface="Comic Sans MS" panose="030F0702030302020204" pitchFamily="66" charset="0"/>
                    <a:ea typeface="Calibri" panose="020F0502020204030204" pitchFamily="34" charset="0"/>
                    <a:cs typeface="Times New Roman" panose="02020603050405020304" pitchFamily="18" charset="0"/>
                  </a:rPr>
                  <a:t>Raie K du calcium à 393,4nm</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eur droit avec flèche 15">
                <a:extLst>
                  <a:ext uri="{FF2B5EF4-FFF2-40B4-BE49-F238E27FC236}">
                    <a16:creationId xmlns:a16="http://schemas.microsoft.com/office/drawing/2014/main" id="{95BE84E6-F2EE-4496-C12C-57ECC1F4713B}"/>
                  </a:ext>
                </a:extLst>
              </p:cNvPr>
              <p:cNvCxnSpPr>
                <a:cxnSpLocks/>
                <a:stCxn id="15" idx="1"/>
              </p:cNvCxnSpPr>
              <p:nvPr/>
            </p:nvCxnSpPr>
            <p:spPr>
              <a:xfrm flipH="1">
                <a:off x="0" y="347028"/>
                <a:ext cx="394857" cy="97471"/>
              </a:xfrm>
              <a:prstGeom prst="straightConnector1">
                <a:avLst/>
              </a:prstGeom>
              <a:noFill/>
              <a:ln w="28575" cap="flat" cmpd="sng" algn="ctr">
                <a:solidFill>
                  <a:srgbClr val="FF0000"/>
                </a:solidFill>
                <a:prstDash val="solid"/>
                <a:tailEnd type="triangle"/>
              </a:ln>
              <a:effectLst/>
            </p:spPr>
          </p:cxnSp>
          <p:cxnSp>
            <p:nvCxnSpPr>
              <p:cNvPr id="17" name="Connecteur droit avec flèche 16">
                <a:extLst>
                  <a:ext uri="{FF2B5EF4-FFF2-40B4-BE49-F238E27FC236}">
                    <a16:creationId xmlns:a16="http://schemas.microsoft.com/office/drawing/2014/main" id="{8207CB9E-3C3E-D505-AC73-C60DFAFCB4E9}"/>
                  </a:ext>
                </a:extLst>
              </p:cNvPr>
              <p:cNvCxnSpPr>
                <a:cxnSpLocks/>
                <a:stCxn id="18" idx="3"/>
              </p:cNvCxnSpPr>
              <p:nvPr/>
            </p:nvCxnSpPr>
            <p:spPr>
              <a:xfrm flipV="1">
                <a:off x="2326983" y="3892550"/>
                <a:ext cx="298604" cy="127183"/>
              </a:xfrm>
              <a:prstGeom prst="straightConnector1">
                <a:avLst/>
              </a:prstGeom>
              <a:noFill/>
              <a:ln w="28575" cap="flat" cmpd="sng" algn="ctr">
                <a:solidFill>
                  <a:srgbClr val="FF0000"/>
                </a:solidFill>
                <a:prstDash val="solid"/>
                <a:tailEnd type="triangle"/>
              </a:ln>
              <a:effectLst/>
            </p:spPr>
          </p:cxnSp>
          <p:sp>
            <p:nvSpPr>
              <p:cNvPr id="18" name="Zone de texte 265">
                <a:extLst>
                  <a:ext uri="{FF2B5EF4-FFF2-40B4-BE49-F238E27FC236}">
                    <a16:creationId xmlns:a16="http://schemas.microsoft.com/office/drawing/2014/main" id="{BD84FECB-94E2-AA76-563A-AFB410C22C17}"/>
                  </a:ext>
                </a:extLst>
              </p:cNvPr>
              <p:cNvSpPr txBox="1"/>
              <p:nvPr/>
            </p:nvSpPr>
            <p:spPr>
              <a:xfrm>
                <a:off x="321049" y="3892550"/>
                <a:ext cx="2005934" cy="25436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tabLst>
                    <a:tab pos="5671185" algn="r"/>
                  </a:tabLst>
                </a:pPr>
                <a:r>
                  <a:rPr lang="fr-FR" sz="1600" b="1" dirty="0">
                    <a:effectLst/>
                    <a:latin typeface="Comic Sans MS" panose="030F0702030302020204" pitchFamily="66" charset="0"/>
                    <a:ea typeface="Calibri" panose="020F0502020204030204" pitchFamily="34" charset="0"/>
                    <a:cs typeface="Times New Roman" panose="02020603050405020304" pitchFamily="18" charset="0"/>
                  </a:rPr>
                  <a:t>Raie H</a:t>
                </a:r>
                <a:r>
                  <a:rPr lang="fr-FR" sz="1600" b="1" dirty="0">
                    <a:effectLst/>
                    <a:latin typeface="Symbol" panose="05050102010706020507" pitchFamily="18" charset="2"/>
                    <a:ea typeface="Calibri" panose="020F0502020204030204" pitchFamily="34" charset="0"/>
                    <a:cs typeface="Times New Roman" panose="02020603050405020304" pitchFamily="18" charset="0"/>
                  </a:rPr>
                  <a:t>a</a:t>
                </a:r>
                <a:r>
                  <a:rPr lang="fr-FR" sz="1600" b="1" dirty="0">
                    <a:effectLst/>
                    <a:latin typeface="Comic Sans MS" panose="030F0702030302020204" pitchFamily="66" charset="0"/>
                    <a:ea typeface="Calibri" panose="020F0502020204030204" pitchFamily="34" charset="0"/>
                    <a:cs typeface="Times New Roman" panose="02020603050405020304" pitchFamily="18" charset="0"/>
                  </a:rPr>
                  <a:t> de l'hydrogène à 656,3nm</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94200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ZoneTexte 10">
            <a:extLst>
              <a:ext uri="{FF2B5EF4-FFF2-40B4-BE49-F238E27FC236}">
                <a16:creationId xmlns:a16="http://schemas.microsoft.com/office/drawing/2014/main" id="{7054BEF1-B073-1314-0D67-0F78D356B5C5}"/>
              </a:ext>
            </a:extLst>
          </p:cNvPr>
          <p:cNvSpPr txBox="1"/>
          <p:nvPr/>
        </p:nvSpPr>
        <p:spPr>
          <a:xfrm>
            <a:off x="3019245" y="4404587"/>
            <a:ext cx="6159260" cy="369332"/>
          </a:xfrm>
          <a:prstGeom prst="rect">
            <a:avLst/>
          </a:prstGeom>
          <a:noFill/>
        </p:spPr>
        <p:txBody>
          <a:bodyPr wrap="square">
            <a:spAutoFit/>
          </a:bodyPr>
          <a:lstStyle/>
          <a:p>
            <a:endParaRPr lang="fr-FR" dirty="0"/>
          </a:p>
        </p:txBody>
      </p:sp>
      <p:sp>
        <p:nvSpPr>
          <p:cNvPr id="2" name="ZoneTexte 1">
            <a:extLst>
              <a:ext uri="{FF2B5EF4-FFF2-40B4-BE49-F238E27FC236}">
                <a16:creationId xmlns:a16="http://schemas.microsoft.com/office/drawing/2014/main" id="{4BC076C8-E30A-46BE-236A-137C85B00C52}"/>
              </a:ext>
            </a:extLst>
          </p:cNvPr>
          <p:cNvSpPr txBox="1"/>
          <p:nvPr/>
        </p:nvSpPr>
        <p:spPr>
          <a:xfrm>
            <a:off x="0" y="0"/>
            <a:ext cx="12192000" cy="590611"/>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Exercices d’application</a:t>
            </a:r>
            <a:endPar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282415A-5F37-F7E9-6CC0-1B065FF704C2}"/>
              </a:ext>
            </a:extLst>
          </p:cNvPr>
          <p:cNvSpPr>
            <a:spLocks noChangeArrowheads="1"/>
          </p:cNvSpPr>
          <p:nvPr/>
        </p:nvSpPr>
        <p:spPr bwMode="auto">
          <a:xfrm>
            <a:off x="-1" y="651672"/>
            <a:ext cx="737795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On considère le spectre de la lumière émise par l'hélium représenté ci-contre.</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Quelles sont les longueurs d'onde des radiations a, b, c, d et e émise par l'hélium?</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De quelle type de lumière s'agit il?</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pic>
        <p:nvPicPr>
          <p:cNvPr id="2049" name="Image 250">
            <a:extLst>
              <a:ext uri="{FF2B5EF4-FFF2-40B4-BE49-F238E27FC236}">
                <a16:creationId xmlns:a16="http://schemas.microsoft.com/office/drawing/2014/main" id="{E9E18244-87DE-9AE0-35ED-7737A6F67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797" y="881112"/>
            <a:ext cx="4598072" cy="22237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3EC13BEE-6CD7-D944-3879-FD0F70D3020D}"/>
              </a:ext>
            </a:extLst>
          </p:cNvPr>
          <p:cNvSpPr>
            <a:spLocks noChangeArrowheads="1"/>
          </p:cNvSpPr>
          <p:nvPr/>
        </p:nvSpPr>
        <p:spPr bwMode="auto">
          <a:xfrm>
            <a:off x="1420324" y="4575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2" name="Image 276">
            <a:extLst>
              <a:ext uri="{FF2B5EF4-FFF2-40B4-BE49-F238E27FC236}">
                <a16:creationId xmlns:a16="http://schemas.microsoft.com/office/drawing/2014/main" id="{4EC3BB60-BC0C-77C3-F47A-ABA5E5B1B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797" y="3742767"/>
            <a:ext cx="4598072" cy="2646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B26CA9E7-02C9-5365-78E5-9DD94FB8DABD}"/>
              </a:ext>
            </a:extLst>
          </p:cNvPr>
          <p:cNvSpPr>
            <a:spLocks noChangeArrowheads="1"/>
          </p:cNvSpPr>
          <p:nvPr/>
        </p:nvSpPr>
        <p:spPr bwMode="auto">
          <a:xfrm>
            <a:off x="0" y="3553446"/>
            <a:ext cx="737795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Le cadmium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met des radiations correspondant aux longueurs d'onde suivantes:</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kumimoji="0" lang="fr-FR" altLang="fr-FR" sz="2400" b="0" i="0" u="none" strike="noStrike" cap="none" normalizeH="0" baseline="-3000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1</a:t>
            </a:r>
            <a:r>
              <a:rPr kumimoji="0" lang="fr-FR" altLang="fr-FR" sz="2400" b="0" i="0"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 468 nm , </a:t>
            </a:r>
            <a:r>
              <a:rPr kumimoji="0" lang="fr-FR" altLang="fr-FR" sz="2400" b="0" i="0" u="none" strike="noStrike" cap="none" normalizeH="0" baseline="0" dirty="0">
                <a:ln>
                  <a:noFill/>
                </a:ln>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kumimoji="0" lang="fr-FR" altLang="fr-FR" sz="2400" b="0" i="0" u="none" strike="noStrike" cap="none" normalizeH="0" baseline="-3000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2</a:t>
            </a:r>
            <a:r>
              <a:rPr kumimoji="0" lang="fr-FR" altLang="fr-FR" sz="2400" b="0" i="0"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 480 nm </a:t>
            </a:r>
            <a:endParaRPr lang="fr-FR" altLang="fr-FR" sz="2400" dirty="0">
              <a:solidFill>
                <a:srgbClr val="00B050"/>
              </a:solidFill>
              <a:latin typeface="Comic Sans MS" panose="030F0702030302020204" pitchFamily="66"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kumimoji="0" lang="fr-FR" altLang="fr-FR" sz="2400" b="0" i="0" u="none" strike="noStrike" cap="none" normalizeH="0" baseline="-3000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3</a:t>
            </a:r>
            <a:r>
              <a:rPr kumimoji="0" lang="fr-FR" altLang="fr-FR" sz="2400" b="0" i="0"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 508 nm , </a:t>
            </a:r>
            <a:r>
              <a:rPr kumimoji="0" lang="fr-FR" altLang="fr-FR" sz="2400" b="0" i="0" u="none" strike="noStrike" cap="none" normalizeH="0" baseline="0" dirty="0">
                <a:ln>
                  <a:noFill/>
                </a:ln>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kumimoji="0" lang="fr-FR" altLang="fr-FR" sz="2400" b="0" i="0" u="none" strike="noStrike" cap="none" normalizeH="0" baseline="-3000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4</a:t>
            </a:r>
            <a:r>
              <a:rPr kumimoji="0" lang="fr-FR" altLang="fr-FR" sz="2400" b="0" i="0"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643 nm</a:t>
            </a:r>
            <a:endParaRPr kumimoji="0" lang="fr-FR" altLang="fr-FR" sz="2400" b="0" i="0" u="none" strike="noStrike" cap="none" normalizeH="0" baseline="0" dirty="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Est ce que le spectre ci-contre correspond au cadmium?</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5244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Rectangle 5">
            <a:extLst>
              <a:ext uri="{FF2B5EF4-FFF2-40B4-BE49-F238E27FC236}">
                <a16:creationId xmlns:a16="http://schemas.microsoft.com/office/drawing/2014/main" id="{3EC13BEE-6CD7-D944-3879-FD0F70D3020D}"/>
              </a:ext>
            </a:extLst>
          </p:cNvPr>
          <p:cNvSpPr>
            <a:spLocks noChangeArrowheads="1"/>
          </p:cNvSpPr>
          <p:nvPr/>
        </p:nvSpPr>
        <p:spPr bwMode="auto">
          <a:xfrm>
            <a:off x="1420324" y="4575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74" name="Image 277">
            <a:extLst>
              <a:ext uri="{FF2B5EF4-FFF2-40B4-BE49-F238E27FC236}">
                <a16:creationId xmlns:a16="http://schemas.microsoft.com/office/drawing/2014/main" id="{CDEF2F9D-E9B9-8BAC-3F9E-68FC34B57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2" y="3796765"/>
            <a:ext cx="7376352" cy="152089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 281" descr="Une image contenant table&#10;&#10;Description générée automatiquement">
            <a:extLst>
              <a:ext uri="{FF2B5EF4-FFF2-40B4-BE49-F238E27FC236}">
                <a16:creationId xmlns:a16="http://schemas.microsoft.com/office/drawing/2014/main" id="{4AA73E84-4C08-7076-4834-9A9F27AAA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976" y="3796766"/>
            <a:ext cx="4164012" cy="15208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F564F64-AE4F-A3C4-52CF-4E2872B55ED3}"/>
              </a:ext>
            </a:extLst>
          </p:cNvPr>
          <p:cNvSpPr>
            <a:spLocks noChangeArrowheads="1"/>
          </p:cNvSpPr>
          <p:nvPr/>
        </p:nvSpPr>
        <p:spPr bwMode="auto">
          <a:xfrm>
            <a:off x="0" y="552688"/>
            <a:ext cx="1219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Les lampes spectrales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d</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charge sont constitu</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es d'un tube de verre contenant un gaz qui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met de la lumi</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re lorsqu'il est soumis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à</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un courant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lectrique.</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Le spectre de la lumi</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re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mise par une de ces lampes est repr</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sent</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ci-dessous.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On donne ci-dessous les longueurs d'onde (en nm) de quelques entit</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s chimiques.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Apr</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s avoir pr</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cis</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de quel type de spectre il s'agissait, identifier l'entit</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chimique responsable de l'</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mission lumineuse</a:t>
            </a: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9813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Rectangle 5">
            <a:extLst>
              <a:ext uri="{FF2B5EF4-FFF2-40B4-BE49-F238E27FC236}">
                <a16:creationId xmlns:a16="http://schemas.microsoft.com/office/drawing/2014/main" id="{3EC13BEE-6CD7-D944-3879-FD0F70D3020D}"/>
              </a:ext>
            </a:extLst>
          </p:cNvPr>
          <p:cNvSpPr>
            <a:spLocks noChangeArrowheads="1"/>
          </p:cNvSpPr>
          <p:nvPr/>
        </p:nvSpPr>
        <p:spPr bwMode="auto">
          <a:xfrm>
            <a:off x="1420324" y="4575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D06068EC-D404-FE38-04A7-E2F63059F141}"/>
              </a:ext>
            </a:extLst>
          </p:cNvPr>
          <p:cNvSpPr txBox="1"/>
          <p:nvPr/>
        </p:nvSpPr>
        <p:spPr>
          <a:xfrm>
            <a:off x="0" y="0"/>
            <a:ext cx="12192000" cy="2980688"/>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Pour étudier la relation entre la température d'une source lumineuse et la longueur d'onde de la radiation de son spectre émise avec le maximum d'intensité, on prend un morceau de métal dont on augmente progressivement la température </a:t>
            </a:r>
            <a:r>
              <a:rPr lang="fr-FR" sz="20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q</a:t>
            </a: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Pour chaque température on mesure à l'aide d'un spectromètre la longueur d'onde de la radiation pour laquelle l'intensité lumineuse émise est maximale. On représente ensuite les courbes représentant l'évolution de la température </a:t>
            </a:r>
            <a:r>
              <a:rPr lang="fr-FR" sz="20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q</a:t>
            </a: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en fonction de la longueur d'onde </a:t>
            </a:r>
            <a:r>
              <a:rPr lang="fr-FR" sz="20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0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max</a:t>
            </a: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et celle représentant l'évolution de la température </a:t>
            </a:r>
            <a:r>
              <a:rPr lang="fr-FR" sz="20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q</a:t>
            </a: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en fonction de l'inverse de la longueur d'onde 1/</a:t>
            </a:r>
            <a:r>
              <a:rPr lang="fr-FR" sz="20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0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max</a:t>
            </a: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F525EDAB-A37E-F058-AAE8-0B262F5E64E5}"/>
              </a:ext>
            </a:extLst>
          </p:cNvPr>
          <p:cNvPicPr>
            <a:picLocks noChangeAspect="1"/>
          </p:cNvPicPr>
          <p:nvPr/>
        </p:nvPicPr>
        <p:blipFill>
          <a:blip r:embed="rId2"/>
          <a:stretch>
            <a:fillRect/>
          </a:stretch>
        </p:blipFill>
        <p:spPr>
          <a:xfrm>
            <a:off x="8355839" y="2980688"/>
            <a:ext cx="3775478" cy="1926027"/>
          </a:xfrm>
          <a:prstGeom prst="rect">
            <a:avLst/>
          </a:prstGeom>
        </p:spPr>
      </p:pic>
      <p:pic>
        <p:nvPicPr>
          <p:cNvPr id="9" name="Image 8">
            <a:extLst>
              <a:ext uri="{FF2B5EF4-FFF2-40B4-BE49-F238E27FC236}">
                <a16:creationId xmlns:a16="http://schemas.microsoft.com/office/drawing/2014/main" id="{88BBF6AF-3057-C64D-7341-4499824D0757}"/>
              </a:ext>
            </a:extLst>
          </p:cNvPr>
          <p:cNvPicPr>
            <a:picLocks noChangeAspect="1"/>
          </p:cNvPicPr>
          <p:nvPr/>
        </p:nvPicPr>
        <p:blipFill>
          <a:blip r:embed="rId3"/>
          <a:stretch>
            <a:fillRect/>
          </a:stretch>
        </p:blipFill>
        <p:spPr>
          <a:xfrm>
            <a:off x="8355839" y="4933609"/>
            <a:ext cx="3775478" cy="1829467"/>
          </a:xfrm>
          <a:prstGeom prst="rect">
            <a:avLst/>
          </a:prstGeom>
        </p:spPr>
      </p:pic>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4769AE64-E534-0EC0-CD1F-A7045073EC86}"/>
                  </a:ext>
                </a:extLst>
              </p:cNvPr>
              <p:cNvSpPr txBox="1"/>
              <p:nvPr/>
            </p:nvSpPr>
            <p:spPr>
              <a:xfrm>
                <a:off x="0" y="3165363"/>
                <a:ext cx="8295156" cy="3167790"/>
              </a:xfrm>
              <a:prstGeom prst="rect">
                <a:avLst/>
              </a:prstGeom>
              <a:noFill/>
            </p:spPr>
            <p:txBody>
              <a:bodyPr wrap="square">
                <a:spAutoFit/>
              </a:bodyPr>
              <a:lstStyle/>
              <a:p>
                <a:pPr algn="just">
                  <a:lnSpc>
                    <a:spcPct val="107000"/>
                  </a:lnSpc>
                  <a:spcAft>
                    <a:spcPts val="800"/>
                  </a:spcAft>
                </a:pP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Laquelle de ces deux courbes faut-il utiliser pour retrouver une équation simple?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Etablir l'équation de la courbe, montrer qu'elle est en accord avec la loi de Wien: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solidFill>
                            <a:srgbClr val="00B050"/>
                          </a:solidFill>
                          <a:effectLst/>
                          <a:latin typeface="Symbol" panose="05050102010706020507" pitchFamily="18" charset="2"/>
                          <a:ea typeface="Calibri" panose="020F0502020204030204" pitchFamily="34" charset="0"/>
                          <a:cs typeface="Arial" panose="020B0604020202020204" pitchFamily="34" charset="0"/>
                        </a:rPr>
                        <m:t>q</m:t>
                      </m:r>
                      <m:r>
                        <m:rPr>
                          <m:nor/>
                        </m:rPr>
                        <a:rPr lang="fr-FR" sz="2800" b="1">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m:t> = </m:t>
                      </m:r>
                      <m:f>
                        <m:fPr>
                          <m:ctrlPr>
                            <a:rPr lang="fr-FR" sz="2800" b="1" i="1">
                              <a:solidFill>
                                <a:srgbClr val="00B050"/>
                              </a:solidFill>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2800" b="1">
                              <a:solidFill>
                                <a:srgbClr val="00B050"/>
                              </a:solidFill>
                              <a:effectLst/>
                              <a:latin typeface="Comic Sans MS" panose="030F0702030302020204" pitchFamily="66" charset="0"/>
                              <a:ea typeface="Calibri" panose="020F0502020204030204" pitchFamily="34" charset="0"/>
                              <a:cs typeface="Arial" panose="020B0604020202020204" pitchFamily="34" charset="0"/>
                            </a:rPr>
                            <m:t>2,89.</m:t>
                          </m:r>
                          <m:sSup>
                            <m:sSupPr>
                              <m:ctrlPr>
                                <a:rPr lang="fr-FR" sz="2800" b="1" i="1">
                                  <a:solidFill>
                                    <a:srgbClr val="00B050"/>
                                  </a:solidFill>
                                  <a:effectLst/>
                                  <a:latin typeface="Cambria Math" panose="02040503050406030204" pitchFamily="18" charset="0"/>
                                  <a:ea typeface="Calibri" panose="020F0502020204030204" pitchFamily="34" charset="0"/>
                                  <a:cs typeface="Arial" panose="020B0604020202020204" pitchFamily="34" charset="0"/>
                                </a:rPr>
                              </m:ctrlPr>
                            </m:sSupPr>
                            <m:e>
                              <m:r>
                                <m:rPr>
                                  <m:nor/>
                                </m:rPr>
                                <a:rPr lang="fr-FR" sz="2800" b="1">
                                  <a:solidFill>
                                    <a:srgbClr val="00B050"/>
                                  </a:solidFill>
                                  <a:effectLst/>
                                  <a:latin typeface="Comic Sans MS" panose="030F0702030302020204" pitchFamily="66" charset="0"/>
                                  <a:ea typeface="Calibri" panose="020F0502020204030204" pitchFamily="34" charset="0"/>
                                  <a:cs typeface="Arial" panose="020B0604020202020204" pitchFamily="34" charset="0"/>
                                </a:rPr>
                                <m:t>10</m:t>
                              </m:r>
                            </m:e>
                            <m:sup>
                              <m:r>
                                <m:rPr>
                                  <m:nor/>
                                </m:rPr>
                                <a:rPr lang="fr-FR" sz="2800" b="1">
                                  <a:solidFill>
                                    <a:srgbClr val="00B050"/>
                                  </a:solidFill>
                                  <a:effectLst/>
                                  <a:latin typeface="Comic Sans MS" panose="030F0702030302020204" pitchFamily="66" charset="0"/>
                                  <a:ea typeface="Calibri" panose="020F0502020204030204" pitchFamily="34" charset="0"/>
                                  <a:cs typeface="Arial" panose="020B0604020202020204" pitchFamily="34" charset="0"/>
                                </a:rPr>
                                <m:t>6</m:t>
                              </m:r>
                            </m:sup>
                          </m:sSup>
                        </m:num>
                        <m:den>
                          <m:sSub>
                            <m:sSubPr>
                              <m:ctrlPr>
                                <a:rPr lang="fr-FR" sz="2800" b="1" i="1">
                                  <a:solidFill>
                                    <a:srgbClr val="00B050"/>
                                  </a:solidFill>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800" b="1">
                                  <a:solidFill>
                                    <a:srgbClr val="00B050"/>
                                  </a:solidFill>
                                  <a:effectLst/>
                                  <a:latin typeface="Symbol" panose="05050102010706020507" pitchFamily="18" charset="2"/>
                                  <a:ea typeface="Calibri" panose="020F0502020204030204" pitchFamily="34" charset="0"/>
                                  <a:cs typeface="Arial" panose="020B0604020202020204" pitchFamily="34" charset="0"/>
                                </a:rPr>
                                <m:t>l</m:t>
                              </m:r>
                            </m:e>
                            <m:sub>
                              <m:r>
                                <m:rPr>
                                  <m:nor/>
                                </m:rPr>
                                <a:rPr lang="fr-FR" sz="2800" b="1">
                                  <a:solidFill>
                                    <a:srgbClr val="00B050"/>
                                  </a:solidFill>
                                  <a:effectLst/>
                                  <a:latin typeface="Comic Sans MS" panose="030F0702030302020204" pitchFamily="66" charset="0"/>
                                  <a:ea typeface="Calibri" panose="020F0502020204030204" pitchFamily="34" charset="0"/>
                                  <a:cs typeface="Arial" panose="020B0604020202020204" pitchFamily="34" charset="0"/>
                                </a:rPr>
                                <m:t>max</m:t>
                              </m:r>
                            </m:sub>
                          </m:sSub>
                        </m:den>
                      </m:f>
                      <m:r>
                        <m:rPr>
                          <m:nor/>
                        </m:rPr>
                        <a:rPr lang="fr-FR" sz="2800" b="1">
                          <a:solidFill>
                            <a:srgbClr val="00B050"/>
                          </a:solidFill>
                          <a:effectLst/>
                          <a:latin typeface="Comic Sans MS" panose="030F0702030302020204" pitchFamily="66" charset="0"/>
                          <a:ea typeface="Calibri" panose="020F0502020204030204" pitchFamily="34" charset="0"/>
                          <a:cs typeface="Arial" panose="020B0604020202020204" pitchFamily="34" charset="0"/>
                        </a:rPr>
                        <m:t> </m:t>
                      </m:r>
                      <m:r>
                        <m:rPr>
                          <m:nor/>
                        </m:rPr>
                        <a:rPr lang="fr-FR" sz="2800" b="1" i="1">
                          <a:solidFill>
                            <a:srgbClr val="00B050"/>
                          </a:solidFill>
                          <a:effectLst/>
                          <a:latin typeface="Comic Sans MS" panose="030F0702030302020204" pitchFamily="66" charset="0"/>
                          <a:ea typeface="Calibri" panose="020F0502020204030204" pitchFamily="34" charset="0"/>
                          <a:cs typeface="Arial" panose="020B0604020202020204" pitchFamily="34" charset="0"/>
                        </a:rPr>
                        <m:t>−</m:t>
                      </m:r>
                      <m:r>
                        <m:rPr>
                          <m:nor/>
                        </m:rPr>
                        <a:rPr lang="fr-FR" sz="2800" b="1">
                          <a:solidFill>
                            <a:srgbClr val="00B050"/>
                          </a:solidFill>
                          <a:effectLst/>
                          <a:latin typeface="Comic Sans MS" panose="030F0702030302020204" pitchFamily="66" charset="0"/>
                          <a:ea typeface="Calibri" panose="020F0502020204030204" pitchFamily="34" charset="0"/>
                          <a:cs typeface="Arial" panose="020B0604020202020204" pitchFamily="34" charset="0"/>
                        </a:rPr>
                        <m:t> 273</m:t>
                      </m:r>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avec</a:t>
                </a:r>
                <a:r>
                  <a:rPr lang="fr-FR" sz="20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 </a:t>
                </a:r>
                <a:r>
                  <a:rPr lang="fr-FR" sz="2000" dirty="0">
                    <a:solidFill>
                      <a:srgbClr val="00B050"/>
                    </a:solidFill>
                    <a:effectLst/>
                    <a:latin typeface="Symbol" panose="05050102010706020507" pitchFamily="18" charset="2"/>
                    <a:ea typeface="Times New Roman" panose="02020603050405020304" pitchFamily="18" charset="0"/>
                    <a:cs typeface="Arial" panose="020B0604020202020204" pitchFamily="34" charset="0"/>
                  </a:rPr>
                  <a:t>q</a:t>
                </a:r>
                <a:r>
                  <a:rPr lang="fr-FR" sz="20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 en degré </a:t>
                </a:r>
                <a:r>
                  <a:rPr lang="fr-FR" sz="2000" dirty="0" err="1">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Celcius</a:t>
                </a:r>
                <a:r>
                  <a:rPr lang="fr-FR" sz="20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 (°C) et </a:t>
                </a:r>
                <a:r>
                  <a:rPr lang="fr-FR" sz="2000" dirty="0" err="1">
                    <a:solidFill>
                      <a:srgbClr val="00B050"/>
                    </a:solidFill>
                    <a:effectLst/>
                    <a:latin typeface="Symbol" panose="05050102010706020507" pitchFamily="18" charset="2"/>
                    <a:ea typeface="Times New Roman" panose="02020603050405020304" pitchFamily="18" charset="0"/>
                    <a:cs typeface="Arial" panose="020B0604020202020204" pitchFamily="34" charset="0"/>
                  </a:rPr>
                  <a:t>l</a:t>
                </a:r>
                <a:r>
                  <a:rPr lang="fr-FR" sz="2000" baseline="-25000" dirty="0" err="1">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max</a:t>
                </a:r>
                <a:r>
                  <a:rPr lang="fr-FR" sz="2000" dirty="0">
                    <a:solidFill>
                      <a:srgbClr val="00B050"/>
                    </a:solidFill>
                    <a:effectLst/>
                    <a:latin typeface="Comic Sans MS" panose="030F0702030302020204" pitchFamily="66" charset="0"/>
                    <a:ea typeface="Times New Roman" panose="02020603050405020304" pitchFamily="18" charset="0"/>
                    <a:cs typeface="Arial" panose="020B0604020202020204" pitchFamily="34" charset="0"/>
                  </a:rPr>
                  <a:t> en nanomètre (nm).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ZoneTexte 11">
                <a:extLst>
                  <a:ext uri="{FF2B5EF4-FFF2-40B4-BE49-F238E27FC236}">
                    <a16:creationId xmlns:a16="http://schemas.microsoft.com/office/drawing/2014/main" id="{4769AE64-E534-0EC0-CD1F-A7045073EC86}"/>
                  </a:ext>
                </a:extLst>
              </p:cNvPr>
              <p:cNvSpPr txBox="1">
                <a:spLocks noRot="1" noChangeAspect="1" noMove="1" noResize="1" noEditPoints="1" noAdjustHandles="1" noChangeArrowheads="1" noChangeShapeType="1" noTextEdit="1"/>
              </p:cNvSpPr>
              <p:nvPr/>
            </p:nvSpPr>
            <p:spPr>
              <a:xfrm>
                <a:off x="0" y="3165363"/>
                <a:ext cx="8295156" cy="3167790"/>
              </a:xfrm>
              <a:prstGeom prst="rect">
                <a:avLst/>
              </a:prstGeom>
              <a:blipFill>
                <a:blip r:embed="rId4"/>
                <a:stretch>
                  <a:fillRect l="-735" t="-962" r="-735" b="-2308"/>
                </a:stretch>
              </a:blipFill>
            </p:spPr>
            <p:txBody>
              <a:bodyPr/>
              <a:lstStyle/>
              <a:p>
                <a:r>
                  <a:rPr lang="fr-FR">
                    <a:noFill/>
                  </a:rPr>
                  <a:t> </a:t>
                </a:r>
              </a:p>
            </p:txBody>
          </p:sp>
        </mc:Fallback>
      </mc:AlternateContent>
    </p:spTree>
    <p:extLst>
      <p:ext uri="{BB962C8B-B14F-4D97-AF65-F5344CB8AC3E}">
        <p14:creationId xmlns:p14="http://schemas.microsoft.com/office/powerpoint/2010/main" val="2509801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ZoneTexte 10">
            <a:extLst>
              <a:ext uri="{FF2B5EF4-FFF2-40B4-BE49-F238E27FC236}">
                <a16:creationId xmlns:a16="http://schemas.microsoft.com/office/drawing/2014/main" id="{7054BEF1-B073-1314-0D67-0F78D356B5C5}"/>
              </a:ext>
            </a:extLst>
          </p:cNvPr>
          <p:cNvSpPr txBox="1"/>
          <p:nvPr/>
        </p:nvSpPr>
        <p:spPr>
          <a:xfrm>
            <a:off x="3019245" y="4404587"/>
            <a:ext cx="6159260" cy="369332"/>
          </a:xfrm>
          <a:prstGeom prst="rect">
            <a:avLst/>
          </a:prstGeom>
          <a:noFill/>
        </p:spPr>
        <p:txBody>
          <a:bodyPr wrap="square">
            <a:spAutoFit/>
          </a:bodyPr>
          <a:lstStyle/>
          <a:p>
            <a:endParaRPr lang="fr-FR" dirty="0"/>
          </a:p>
        </p:txBody>
      </p:sp>
      <p:pic>
        <p:nvPicPr>
          <p:cNvPr id="4" name="Image 3">
            <a:extLst>
              <a:ext uri="{FF2B5EF4-FFF2-40B4-BE49-F238E27FC236}">
                <a16:creationId xmlns:a16="http://schemas.microsoft.com/office/drawing/2014/main" id="{7D528F53-C2F0-AD30-CF7F-CBA2FFC1D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377" y="890179"/>
            <a:ext cx="4039357" cy="2532712"/>
          </a:xfrm>
          <a:prstGeom prst="rect">
            <a:avLst/>
          </a:prstGeom>
        </p:spPr>
      </p:pic>
      <p:sp>
        <p:nvSpPr>
          <p:cNvPr id="7" name="Rectangle 2">
            <a:extLst>
              <a:ext uri="{FF2B5EF4-FFF2-40B4-BE49-F238E27FC236}">
                <a16:creationId xmlns:a16="http://schemas.microsoft.com/office/drawing/2014/main" id="{DB3CA490-C057-BD25-FB56-C10ED8A1558F}"/>
              </a:ext>
            </a:extLst>
          </p:cNvPr>
          <p:cNvSpPr>
            <a:spLocks noChangeArrowheads="1"/>
          </p:cNvSpPr>
          <p:nvPr/>
        </p:nvSpPr>
        <p:spPr bwMode="auto">
          <a:xfrm>
            <a:off x="0" y="0"/>
            <a:ext cx="790211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5</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En janvier 2002, la surface de l'</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toile V838 s'est soudainement et consid</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rablement dilat</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e: cette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toile est ainsi devenue la plus brillante de la Voie Lact</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Puis, tout aussi soudainement, elle s'est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teinte.</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Le spectre de la lumi</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re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mise lors de cet </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v</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nement est repr</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sent</a:t>
            </a:r>
            <a:r>
              <a:rPr kumimoji="0" lang="fr-FR" altLang="fr-FR" sz="2400" b="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 ci-contre.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1"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Arial" panose="020B0604020202020204" pitchFamily="34" charset="0"/>
              </a:rPr>
              <a:t>Après avoir identifié l'élément chimique correspondant à la radiation relevée, donner la région de l'étoile où se situe cette émission.</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pic>
        <p:nvPicPr>
          <p:cNvPr id="4097" name="Image 286">
            <a:extLst>
              <a:ext uri="{FF2B5EF4-FFF2-40B4-BE49-F238E27FC236}">
                <a16:creationId xmlns:a16="http://schemas.microsoft.com/office/drawing/2014/main" id="{BCF29044-45EE-2A23-67DC-2E25895AE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77" y="3538488"/>
            <a:ext cx="4039357" cy="94459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F9AD6447-0730-9DC5-748F-3DD79D47F24B}"/>
              </a:ext>
            </a:extLst>
          </p:cNvPr>
          <p:cNvSpPr txBox="1"/>
          <p:nvPr/>
        </p:nvSpPr>
        <p:spPr>
          <a:xfrm>
            <a:off x="0" y="5169717"/>
            <a:ext cx="12192000" cy="1359796"/>
          </a:xfrm>
          <a:prstGeom prst="rect">
            <a:avLst/>
          </a:prstGeom>
          <a:noFill/>
        </p:spPr>
        <p:txBody>
          <a:bodyPr wrap="square">
            <a:spAutoFit/>
          </a:bodyPr>
          <a:lstStyle/>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On donne quelques longueurs d'onde de radiations caractéristiques ainsi que le spectre de la lumière blanche.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hydrogène</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656 nm , </a:t>
            </a:r>
            <a:r>
              <a:rPr lang="fr-FR" sz="24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calcium1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646 nm , </a:t>
            </a:r>
            <a:r>
              <a:rPr lang="fr-FR" sz="24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calcium2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646 nm , </a:t>
            </a: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fer</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668 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8341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ZoneTexte 10">
            <a:extLst>
              <a:ext uri="{FF2B5EF4-FFF2-40B4-BE49-F238E27FC236}">
                <a16:creationId xmlns:a16="http://schemas.microsoft.com/office/drawing/2014/main" id="{7054BEF1-B073-1314-0D67-0F78D356B5C5}"/>
              </a:ext>
            </a:extLst>
          </p:cNvPr>
          <p:cNvSpPr txBox="1"/>
          <p:nvPr/>
        </p:nvSpPr>
        <p:spPr>
          <a:xfrm>
            <a:off x="3019245" y="4404587"/>
            <a:ext cx="6159260" cy="369332"/>
          </a:xfrm>
          <a:prstGeom prst="rect">
            <a:avLst/>
          </a:prstGeom>
          <a:noFill/>
        </p:spPr>
        <p:txBody>
          <a:bodyPr wrap="square">
            <a:spAutoFit/>
          </a:bodyPr>
          <a:lstStyle/>
          <a:p>
            <a:endParaRPr lang="fr-FR" dirty="0"/>
          </a:p>
        </p:txBody>
      </p:sp>
      <p:sp>
        <p:nvSpPr>
          <p:cNvPr id="5" name="Rectangle 5">
            <a:extLst>
              <a:ext uri="{FF2B5EF4-FFF2-40B4-BE49-F238E27FC236}">
                <a16:creationId xmlns:a16="http://schemas.microsoft.com/office/drawing/2014/main" id="{3EC13BEE-6CD7-D944-3879-FD0F70D3020D}"/>
              </a:ext>
            </a:extLst>
          </p:cNvPr>
          <p:cNvSpPr>
            <a:spLocks noChangeArrowheads="1"/>
          </p:cNvSpPr>
          <p:nvPr/>
        </p:nvSpPr>
        <p:spPr bwMode="auto">
          <a:xfrm>
            <a:off x="1420324" y="4575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C3A8939A-FF41-690E-F873-1DA61075F70C}"/>
              </a:ext>
            </a:extLst>
          </p:cNvPr>
          <p:cNvSpPr txBox="1"/>
          <p:nvPr/>
        </p:nvSpPr>
        <p:spPr>
          <a:xfrm>
            <a:off x="-1" y="0"/>
            <a:ext cx="12191999" cy="1859868"/>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6</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En expliquant la démarche, identifier le gaz inconnu en utilisant des spectres ci-dessous.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591C87FA-DBD4-CEBE-9E06-A8A154B02E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19" y="2173078"/>
            <a:ext cx="5633799" cy="2174804"/>
          </a:xfrm>
          <a:prstGeom prst="rect">
            <a:avLst/>
          </a:prstGeom>
        </p:spPr>
      </p:pic>
      <p:pic>
        <p:nvPicPr>
          <p:cNvPr id="9" name="Image 8">
            <a:extLst>
              <a:ext uri="{FF2B5EF4-FFF2-40B4-BE49-F238E27FC236}">
                <a16:creationId xmlns:a16="http://schemas.microsoft.com/office/drawing/2014/main" id="{383D8E71-ECCA-D97C-8EA0-1CA1BC23B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108" y="2128809"/>
            <a:ext cx="5093597" cy="3460322"/>
          </a:xfrm>
          <a:prstGeom prst="rect">
            <a:avLst/>
          </a:prstGeom>
        </p:spPr>
      </p:pic>
      <p:sp>
        <p:nvSpPr>
          <p:cNvPr id="12" name="ZoneTexte 11">
            <a:extLst>
              <a:ext uri="{FF2B5EF4-FFF2-40B4-BE49-F238E27FC236}">
                <a16:creationId xmlns:a16="http://schemas.microsoft.com/office/drawing/2014/main" id="{7FFB9881-CA40-181B-C430-25CC6A379D91}"/>
              </a:ext>
            </a:extLst>
          </p:cNvPr>
          <p:cNvSpPr txBox="1"/>
          <p:nvPr/>
        </p:nvSpPr>
        <p:spPr>
          <a:xfrm>
            <a:off x="112619" y="4396529"/>
            <a:ext cx="5633799" cy="1015663"/>
          </a:xfrm>
          <a:prstGeom prst="rect">
            <a:avLst/>
          </a:prstGeom>
          <a:noFill/>
        </p:spPr>
        <p:txBody>
          <a:bodyPr wrap="square">
            <a:spAutoFit/>
          </a:bodyPr>
          <a:lstStyle/>
          <a:p>
            <a:pPr algn="just"/>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Spectre de raies d'émission de la lumière émise par un gaz inconnu (spectre a) et spectre de la lumière blanche (spectre b).</a:t>
            </a:r>
            <a:endParaRPr lang="fr-FR" sz="2000" dirty="0"/>
          </a:p>
        </p:txBody>
      </p:sp>
      <p:sp>
        <p:nvSpPr>
          <p:cNvPr id="14" name="ZoneTexte 13">
            <a:extLst>
              <a:ext uri="{FF2B5EF4-FFF2-40B4-BE49-F238E27FC236}">
                <a16:creationId xmlns:a16="http://schemas.microsoft.com/office/drawing/2014/main" id="{FF6DCC7E-5983-3443-2672-48D243A9E066}"/>
              </a:ext>
            </a:extLst>
          </p:cNvPr>
          <p:cNvSpPr txBox="1"/>
          <p:nvPr/>
        </p:nvSpPr>
        <p:spPr>
          <a:xfrm>
            <a:off x="6824382" y="5719908"/>
            <a:ext cx="5188323" cy="1015663"/>
          </a:xfrm>
          <a:prstGeom prst="rect">
            <a:avLst/>
          </a:prstGeom>
          <a:noFill/>
        </p:spPr>
        <p:txBody>
          <a:bodyPr wrap="square">
            <a:spAutoFit/>
          </a:bodyPr>
          <a:lstStyle/>
          <a:p>
            <a:pPr algn="just"/>
            <a:r>
              <a:rPr lang="fr-FR" sz="20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Spectres du mercure (spectre a) et du cadmium (spectre b) obtenus avec un spectromètre.</a:t>
            </a:r>
            <a:endParaRPr lang="fr-FR" sz="2000" dirty="0"/>
          </a:p>
        </p:txBody>
      </p:sp>
    </p:spTree>
    <p:extLst>
      <p:ext uri="{BB962C8B-B14F-4D97-AF65-F5344CB8AC3E}">
        <p14:creationId xmlns:p14="http://schemas.microsoft.com/office/powerpoint/2010/main" val="227089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 name="ZoneTexte 10">
            <a:extLst>
              <a:ext uri="{FF2B5EF4-FFF2-40B4-BE49-F238E27FC236}">
                <a16:creationId xmlns:a16="http://schemas.microsoft.com/office/drawing/2014/main" id="{7054BEF1-B073-1314-0D67-0F78D356B5C5}"/>
              </a:ext>
            </a:extLst>
          </p:cNvPr>
          <p:cNvSpPr txBox="1"/>
          <p:nvPr/>
        </p:nvSpPr>
        <p:spPr>
          <a:xfrm>
            <a:off x="3019245" y="4404587"/>
            <a:ext cx="6159260" cy="369332"/>
          </a:xfrm>
          <a:prstGeom prst="rect">
            <a:avLst/>
          </a:prstGeom>
          <a:noFill/>
        </p:spPr>
        <p:txBody>
          <a:bodyPr wrap="square">
            <a:spAutoFit/>
          </a:bodyPr>
          <a:lstStyle/>
          <a:p>
            <a:endParaRPr lang="fr-FR" dirty="0"/>
          </a:p>
        </p:txBody>
      </p:sp>
      <p:sp>
        <p:nvSpPr>
          <p:cNvPr id="5" name="Rectangle 5">
            <a:extLst>
              <a:ext uri="{FF2B5EF4-FFF2-40B4-BE49-F238E27FC236}">
                <a16:creationId xmlns:a16="http://schemas.microsoft.com/office/drawing/2014/main" id="{3EC13BEE-6CD7-D944-3879-FD0F70D3020D}"/>
              </a:ext>
            </a:extLst>
          </p:cNvPr>
          <p:cNvSpPr>
            <a:spLocks noChangeArrowheads="1"/>
          </p:cNvSpPr>
          <p:nvPr/>
        </p:nvSpPr>
        <p:spPr bwMode="auto">
          <a:xfrm>
            <a:off x="1420324" y="4575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5719D2A6-238C-D7F8-6387-8A44AA504C4E}"/>
              </a:ext>
            </a:extLst>
          </p:cNvPr>
          <p:cNvSpPr txBox="1"/>
          <p:nvPr/>
        </p:nvSpPr>
        <p:spPr>
          <a:xfrm>
            <a:off x="0" y="0"/>
            <a:ext cx="12192000" cy="2255041"/>
          </a:xfrm>
          <a:prstGeom prst="rect">
            <a:avLst/>
          </a:prstGeom>
          <a:noFill/>
        </p:spPr>
        <p:txBody>
          <a:bodyPr wrap="square">
            <a:spAutoFit/>
          </a:bodyPr>
          <a:lstStyle/>
          <a:p>
            <a:pPr algn="just">
              <a:lnSpc>
                <a:spcPct val="107000"/>
              </a:lnSpc>
              <a:spcAft>
                <a:spcPts val="800"/>
              </a:spcAft>
            </a:pP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Exercice 7</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En janvier 2002, la surface de l'étoile V838 s'est soudainement et considérablement dilatée: cette étoile est ainsi devenue la plus brillante de la Voie Lactée. Puis, tout aussi soudainement, elle s'est éteinte.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0261BC0D-4740-8AA6-3A04-932EDF550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9205" y="2255041"/>
            <a:ext cx="4910333" cy="2918061"/>
          </a:xfrm>
          <a:prstGeom prst="rect">
            <a:avLst/>
          </a:prstGeom>
        </p:spPr>
      </p:pic>
      <p:pic>
        <p:nvPicPr>
          <p:cNvPr id="9" name="Image 8">
            <a:extLst>
              <a:ext uri="{FF2B5EF4-FFF2-40B4-BE49-F238E27FC236}">
                <a16:creationId xmlns:a16="http://schemas.microsoft.com/office/drawing/2014/main" id="{8A02EE7D-D827-CCA4-C248-9481ED814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206" y="5253132"/>
            <a:ext cx="4910333" cy="1147351"/>
          </a:xfrm>
          <a:prstGeom prst="rect">
            <a:avLst/>
          </a:prstGeom>
        </p:spPr>
      </p:pic>
      <p:sp>
        <p:nvSpPr>
          <p:cNvPr id="12" name="ZoneTexte 11">
            <a:extLst>
              <a:ext uri="{FF2B5EF4-FFF2-40B4-BE49-F238E27FC236}">
                <a16:creationId xmlns:a16="http://schemas.microsoft.com/office/drawing/2014/main" id="{F448D4D7-AD01-0D75-420E-1C28DBB22CAC}"/>
              </a:ext>
            </a:extLst>
          </p:cNvPr>
          <p:cNvSpPr txBox="1"/>
          <p:nvPr/>
        </p:nvSpPr>
        <p:spPr>
          <a:xfrm>
            <a:off x="0" y="2221153"/>
            <a:ext cx="7171765" cy="4433778"/>
          </a:xfrm>
          <a:prstGeom prst="rect">
            <a:avLst/>
          </a:prstGeom>
          <a:noFill/>
        </p:spPr>
        <p:txBody>
          <a:bodyPr wrap="square">
            <a:spAutoFit/>
          </a:bodyPr>
          <a:lstStyle/>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Le spectre de la lumière émise lors de cet évènement est représenté ci-contre.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Après avoir identifié l'élément chimique correspondant à la radiation relevée, donner la région de l'étoile où se situe cette émission.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On donne quelques longueurs d'onde de radiations caractéristiques ainsi que le spectre de la lumière blanche.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hydrogène</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656 nm , </a:t>
            </a:r>
            <a:r>
              <a:rPr lang="fr-FR" sz="24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calcium1</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646 nm</a:t>
            </a:r>
          </a:p>
          <a:p>
            <a:pPr algn="ctr">
              <a:lnSpc>
                <a:spcPct val="107000"/>
              </a:lnSpc>
              <a:spcAft>
                <a:spcPts val="800"/>
              </a:spcAft>
            </a:pPr>
            <a:r>
              <a:rPr lang="fr-FR" sz="2400" i="1" dirty="0">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calcium2</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646 nm , </a:t>
            </a:r>
            <a:r>
              <a:rPr lang="fr-FR" sz="2400" i="1" dirty="0" err="1">
                <a:solidFill>
                  <a:srgbClr val="00B050"/>
                </a:solidFill>
                <a:effectLst/>
                <a:latin typeface="Symbol" panose="05050102010706020507" pitchFamily="18" charset="2"/>
                <a:ea typeface="Calibri" panose="020F0502020204030204" pitchFamily="34" charset="0"/>
                <a:cs typeface="Arial" panose="020B0604020202020204" pitchFamily="34" charset="0"/>
              </a:rPr>
              <a:t>l</a:t>
            </a:r>
            <a:r>
              <a:rPr lang="fr-FR" sz="2400" i="1" baseline="-25000" dirty="0" err="1">
                <a:solidFill>
                  <a:srgbClr val="00B050"/>
                </a:solidFill>
                <a:effectLst/>
                <a:latin typeface="Comic Sans MS" panose="030F0702030302020204" pitchFamily="66" charset="0"/>
                <a:ea typeface="Calibri" panose="020F0502020204030204" pitchFamily="34" charset="0"/>
                <a:cs typeface="Arial" panose="020B0604020202020204" pitchFamily="34" charset="0"/>
              </a:rPr>
              <a:t>fer</a:t>
            </a:r>
            <a:r>
              <a:rPr lang="fr-FR" sz="2400" i="1" dirty="0">
                <a:solidFill>
                  <a:srgbClr val="00B050"/>
                </a:solidFill>
                <a:effectLst/>
                <a:latin typeface="Comic Sans MS" panose="030F0702030302020204" pitchFamily="66" charset="0"/>
                <a:ea typeface="Calibri" panose="020F0502020204030204" pitchFamily="34" charset="0"/>
                <a:cs typeface="Arial" panose="020B0604020202020204" pitchFamily="34" charset="0"/>
              </a:rPr>
              <a:t> = 668 nm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62B789E7-091F-38DB-8FD0-95858D551B6B}"/>
              </a:ext>
            </a:extLst>
          </p:cNvPr>
          <p:cNvSpPr/>
          <p:nvPr/>
        </p:nvSpPr>
        <p:spPr>
          <a:xfrm>
            <a:off x="7259205" y="2255041"/>
            <a:ext cx="2395783" cy="1983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0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lumière blanche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296B3BF-0B4B-EDF2-52BE-C2D2ABB6DCE0}"/>
              </a:ext>
            </a:extLst>
          </p:cNvPr>
          <p:cNvSpPr txBox="1"/>
          <p:nvPr/>
        </p:nvSpPr>
        <p:spPr>
          <a:xfrm>
            <a:off x="1439" y="1046302"/>
            <a:ext cx="7494916" cy="149425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lumière blanche est composée de lumières colorées appelées radiations: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fondamentales: Rouge, Vert et Bleu.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secondaires: Jaune, Cyan et Magenta.</a:t>
            </a:r>
          </a:p>
        </p:txBody>
      </p:sp>
      <p:pic>
        <p:nvPicPr>
          <p:cNvPr id="7" name="Image 6" descr="Afficher l'image d'origine">
            <a:extLst>
              <a:ext uri="{FF2B5EF4-FFF2-40B4-BE49-F238E27FC236}">
                <a16:creationId xmlns:a16="http://schemas.microsoft.com/office/drawing/2014/main" id="{6AA200CE-25D1-4A3D-FEB1-841184480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527" y="5272053"/>
            <a:ext cx="9038946" cy="1574793"/>
          </a:xfrm>
          <a:prstGeom prst="rect">
            <a:avLst/>
          </a:prstGeom>
          <a:noFill/>
          <a:ln>
            <a:noFill/>
          </a:ln>
        </p:spPr>
      </p:pic>
      <p:pic>
        <p:nvPicPr>
          <p:cNvPr id="10" name="Image 9" descr="La décomposition de la lumière blanche par un prisme - Maxicours">
            <a:extLst>
              <a:ext uri="{FF2B5EF4-FFF2-40B4-BE49-F238E27FC236}">
                <a16:creationId xmlns:a16="http://schemas.microsoft.com/office/drawing/2014/main" id="{3F697A05-4D8A-1882-0F3C-4055A8FF8B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9276" y="753002"/>
            <a:ext cx="4444251" cy="1967047"/>
          </a:xfrm>
          <a:prstGeom prst="rect">
            <a:avLst/>
          </a:prstGeom>
          <a:noFill/>
          <a:ln>
            <a:noFill/>
          </a:ln>
        </p:spPr>
      </p:pic>
      <p:sp>
        <p:nvSpPr>
          <p:cNvPr id="12" name="ZoneTexte 11">
            <a:extLst>
              <a:ext uri="{FF2B5EF4-FFF2-40B4-BE49-F238E27FC236}">
                <a16:creationId xmlns:a16="http://schemas.microsoft.com/office/drawing/2014/main" id="{28F5D7CE-7D85-5A33-BCD8-820B54E9271A}"/>
              </a:ext>
            </a:extLst>
          </p:cNvPr>
          <p:cNvSpPr txBox="1"/>
          <p:nvPr/>
        </p:nvSpPr>
        <p:spPr>
          <a:xfrm>
            <a:off x="0" y="2720049"/>
            <a:ext cx="12190562" cy="269003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lumineux est l’ensemble des lumières colorées observées. Il y a deux couleurs non visibles, l’ultraviolet et l’infrarouge. L’analyse de la lumière solaire distingue plusieurs couleurs dont les 7 principales sont: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Violet, indigo, bleu, vert, jaune, orangé, rouge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de la lumière blanche comporte une infinité de couleur, c’est un spectre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Dans le vide les radiations lumineuses visibles par l’œil humain sont comprises entre 400nm et 800nm environ.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374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1591160"/>
            <a:ext cx="5437187" cy="795320"/>
          </a:xfrm>
        </p:spPr>
        <p:txBody>
          <a:bodyPr rtlCol="0"/>
          <a:lstStyle/>
          <a:p>
            <a:pPr algn="ctr" rtl="0"/>
            <a:r>
              <a:rPr lang="fr-FR" dirty="0">
                <a:latin typeface="Comic Sans MS" panose="030F0702030302020204" pitchFamily="66" charset="0"/>
              </a:rPr>
              <a:t>SPECTRES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Longueur d’onde d’une radiation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1F665556-E3B1-7615-E235-BF94A57518FB}"/>
              </a:ext>
            </a:extLst>
          </p:cNvPr>
          <p:cNvSpPr txBox="1"/>
          <p:nvPr/>
        </p:nvSpPr>
        <p:spPr>
          <a:xfrm>
            <a:off x="1438" y="782662"/>
            <a:ext cx="12190562" cy="195790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 Chaque radiation est associée, dans l’air ou dans le vide, une grandeur appelée longueur d’onde et noté </a:t>
            </a:r>
            <a:r>
              <a:rPr lang="fr-FR" sz="2800" dirty="0">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Elle s’exprime en mètre.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longueur d’onde des radiations visibles s’exprime plutôt en nanomètres (1nm=10</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-9</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m), puisqu’il s’agit d’un domaine de radiations électromagnétiques dont la longueur d’onde est comprise entre 380nm (violet) et 780nm (rouge).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e 4">
            <a:extLst>
              <a:ext uri="{FF2B5EF4-FFF2-40B4-BE49-F238E27FC236}">
                <a16:creationId xmlns:a16="http://schemas.microsoft.com/office/drawing/2014/main" id="{5EC0A48B-4F44-C3C4-A5A6-4198A0DBAB31}"/>
              </a:ext>
            </a:extLst>
          </p:cNvPr>
          <p:cNvGrpSpPr/>
          <p:nvPr/>
        </p:nvGrpSpPr>
        <p:grpSpPr>
          <a:xfrm>
            <a:off x="516470" y="2997577"/>
            <a:ext cx="11525820" cy="1766685"/>
            <a:chOff x="180255" y="0"/>
            <a:chExt cx="6359495" cy="1190080"/>
          </a:xfrm>
        </p:grpSpPr>
        <p:pic>
          <p:nvPicPr>
            <p:cNvPr id="6" name="Image 5">
              <a:extLst>
                <a:ext uri="{FF2B5EF4-FFF2-40B4-BE49-F238E27FC236}">
                  <a16:creationId xmlns:a16="http://schemas.microsoft.com/office/drawing/2014/main" id="{B4FDA860-7E1E-741B-576B-B8B55EC5E2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376" y="0"/>
              <a:ext cx="5255895" cy="1130300"/>
            </a:xfrm>
            <a:prstGeom prst="rect">
              <a:avLst/>
            </a:prstGeom>
            <a:noFill/>
            <a:ln>
              <a:noFill/>
            </a:ln>
          </p:spPr>
        </p:pic>
        <p:grpSp>
          <p:nvGrpSpPr>
            <p:cNvPr id="8" name="Groupe 7">
              <a:extLst>
                <a:ext uri="{FF2B5EF4-FFF2-40B4-BE49-F238E27FC236}">
                  <a16:creationId xmlns:a16="http://schemas.microsoft.com/office/drawing/2014/main" id="{95633BEC-0D45-FF73-457F-B86928D66361}"/>
                </a:ext>
              </a:extLst>
            </p:cNvPr>
            <p:cNvGrpSpPr/>
            <p:nvPr/>
          </p:nvGrpSpPr>
          <p:grpSpPr>
            <a:xfrm>
              <a:off x="180255" y="64893"/>
              <a:ext cx="6359495" cy="1125187"/>
              <a:chOff x="180262" y="4222"/>
              <a:chExt cx="6359658" cy="1125187"/>
            </a:xfrm>
          </p:grpSpPr>
          <p:cxnSp>
            <p:nvCxnSpPr>
              <p:cNvPr id="9" name="Connecteur droit 8">
                <a:extLst>
                  <a:ext uri="{FF2B5EF4-FFF2-40B4-BE49-F238E27FC236}">
                    <a16:creationId xmlns:a16="http://schemas.microsoft.com/office/drawing/2014/main" id="{F422436C-A714-9836-5F4C-FE1E200AC019}"/>
                  </a:ext>
                </a:extLst>
              </p:cNvPr>
              <p:cNvCxnSpPr/>
              <p:nvPr/>
            </p:nvCxnSpPr>
            <p:spPr>
              <a:xfrm>
                <a:off x="476702" y="836394"/>
                <a:ext cx="5731459" cy="0"/>
              </a:xfrm>
              <a:prstGeom prst="line">
                <a:avLst/>
              </a:prstGeom>
              <a:noFill/>
              <a:ln w="19050" cap="flat" cmpd="sng" algn="ctr">
                <a:solidFill>
                  <a:sysClr val="windowText" lastClr="000000">
                    <a:shade val="95000"/>
                    <a:satMod val="105000"/>
                  </a:sysClr>
                </a:solidFill>
                <a:prstDash val="solid"/>
                <a:headEnd type="none" w="med" len="med"/>
                <a:tailEnd type="arrow" w="med" len="med"/>
              </a:ln>
              <a:effectLst/>
            </p:spPr>
          </p:cxnSp>
          <p:sp>
            <p:nvSpPr>
              <p:cNvPr id="11" name="Zone de texte 29">
                <a:extLst>
                  <a:ext uri="{FF2B5EF4-FFF2-40B4-BE49-F238E27FC236}">
                    <a16:creationId xmlns:a16="http://schemas.microsoft.com/office/drawing/2014/main" id="{4F76C5E3-88A7-6D6D-2EE9-C2F0D48300A3}"/>
                  </a:ext>
                </a:extLst>
              </p:cNvPr>
              <p:cNvSpPr txBox="1"/>
              <p:nvPr/>
            </p:nvSpPr>
            <p:spPr>
              <a:xfrm>
                <a:off x="5968959" y="838067"/>
                <a:ext cx="570961" cy="29134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r>
                  <a:rPr lang="fr-FR" sz="3200" b="1" dirty="0">
                    <a:effectLst/>
                    <a:latin typeface="Comic Sans MS" panose="030F0702030302020204" pitchFamily="66" charset="0"/>
                    <a:ea typeface="Calibri" panose="020F0502020204030204" pitchFamily="34" charset="0"/>
                    <a:cs typeface="Times New Roman" panose="02020603050405020304" pitchFamily="18" charset="0"/>
                    <a:sym typeface="Symbol" panose="05050102010706020507" pitchFamily="18" charset="2"/>
                  </a:rPr>
                  <a:t> </a:t>
                </a:r>
                <a:r>
                  <a:rPr lang="fr-FR" sz="2000" b="1" dirty="0">
                    <a:effectLst/>
                    <a:latin typeface="Comic Sans MS" panose="030F0702030302020204" pitchFamily="66" charset="0"/>
                    <a:ea typeface="Calibri" panose="020F0502020204030204" pitchFamily="34" charset="0"/>
                    <a:cs typeface="Times New Roman" panose="02020603050405020304" pitchFamily="18" charset="0"/>
                    <a:sym typeface="Symbol" panose="05050102010706020507" pitchFamily="18" charset="2"/>
                  </a:rPr>
                  <a:t>(nm)</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32">
                <a:extLst>
                  <a:ext uri="{FF2B5EF4-FFF2-40B4-BE49-F238E27FC236}">
                    <a16:creationId xmlns:a16="http://schemas.microsoft.com/office/drawing/2014/main" id="{445D93FD-8C31-2B55-3450-3EA72CEA8125}"/>
                  </a:ext>
                </a:extLst>
              </p:cNvPr>
              <p:cNvSpPr txBox="1"/>
              <p:nvPr/>
            </p:nvSpPr>
            <p:spPr>
              <a:xfrm>
                <a:off x="180262" y="4222"/>
                <a:ext cx="492976" cy="6546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tabLst>
                    <a:tab pos="5671185" algn="r"/>
                  </a:tabLs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UV</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35">
                <a:extLst>
                  <a:ext uri="{FF2B5EF4-FFF2-40B4-BE49-F238E27FC236}">
                    <a16:creationId xmlns:a16="http://schemas.microsoft.com/office/drawing/2014/main" id="{7572D057-52D2-8B9F-9369-46173AFEE92E}"/>
                  </a:ext>
                </a:extLst>
              </p:cNvPr>
              <p:cNvSpPr txBox="1"/>
              <p:nvPr/>
            </p:nvSpPr>
            <p:spPr>
              <a:xfrm>
                <a:off x="5765308" y="8667"/>
                <a:ext cx="492976" cy="6546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tabLst>
                    <a:tab pos="5671185" algn="r"/>
                  </a:tabLs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5671185" algn="r"/>
                  </a:tabLst>
                </a:pPr>
                <a:r>
                  <a:rPr lang="fr-FR" sz="2000" b="1" dirty="0">
                    <a:effectLst/>
                    <a:latin typeface="Comic Sans MS" panose="030F0702030302020204" pitchFamily="66" charset="0"/>
                    <a:ea typeface="Calibri" panose="020F0502020204030204" pitchFamily="34" charset="0"/>
                    <a:cs typeface="Times New Roman" panose="02020603050405020304" pitchFamily="18" charset="0"/>
                  </a:rPr>
                  <a:t>IR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6" name="ZoneTexte 15">
            <a:extLst>
              <a:ext uri="{FF2B5EF4-FFF2-40B4-BE49-F238E27FC236}">
                <a16:creationId xmlns:a16="http://schemas.microsoft.com/office/drawing/2014/main" id="{753E4796-6666-E77A-AFFF-473B5999EF14}"/>
              </a:ext>
            </a:extLst>
          </p:cNvPr>
          <p:cNvSpPr txBox="1"/>
          <p:nvPr/>
        </p:nvSpPr>
        <p:spPr>
          <a:xfrm>
            <a:off x="0" y="4913553"/>
            <a:ext cx="12190562"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domaine des radiations lumineuses est encadré par le domaine des radiations IR (infra rouge), et celui des radiations UV (ultraviolettes).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39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lumière monochromatique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FBF9746-2005-F027-CC8C-17DA6BC4B068}"/>
              </a:ext>
            </a:extLst>
          </p:cNvPr>
          <p:cNvSpPr txBox="1"/>
          <p:nvPr/>
        </p:nvSpPr>
        <p:spPr>
          <a:xfrm>
            <a:off x="1438" y="848735"/>
            <a:ext cx="12190562" cy="329147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source de lumière est monochromatique si le spectre de la lumière qu’elle émet ne présente qu’une seule raie. Elle est donc caractérisée par une seule fréquence, donc une seule longueur d’onde dans le vide.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laser est une source de lumière monochromatique c’est-à-dire composée d’une seule radiation.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lumière monochromatique ne peut pas être décomposée elle n’est constituée que d’une seule radiation (couleur), à laquelle on associe une longueur d’onde </a:t>
            </a:r>
            <a:r>
              <a:rPr lang="fr-FR" sz="2800"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913943C2-5627-F1F7-3B58-7621436B41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523" y="4387534"/>
            <a:ext cx="7450954" cy="1621731"/>
          </a:xfrm>
          <a:prstGeom prst="rect">
            <a:avLst/>
          </a:prstGeom>
          <a:noFill/>
          <a:ln>
            <a:noFill/>
          </a:ln>
        </p:spPr>
      </p:pic>
    </p:spTree>
    <p:extLst>
      <p:ext uri="{BB962C8B-B14F-4D97-AF65-F5344CB8AC3E}">
        <p14:creationId xmlns:p14="http://schemas.microsoft.com/office/powerpoint/2010/main" val="222491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a:t>
            </a: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e polychromatique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FBEAA531-081B-4982-C40B-8FDCB31919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636" y="4666891"/>
            <a:ext cx="7836727" cy="1673201"/>
          </a:xfrm>
          <a:prstGeom prst="rect">
            <a:avLst/>
          </a:prstGeom>
          <a:noFill/>
          <a:ln>
            <a:noFill/>
          </a:ln>
        </p:spPr>
      </p:pic>
      <p:sp>
        <p:nvSpPr>
          <p:cNvPr id="7" name="ZoneTexte 6">
            <a:extLst>
              <a:ext uri="{FF2B5EF4-FFF2-40B4-BE49-F238E27FC236}">
                <a16:creationId xmlns:a16="http://schemas.microsoft.com/office/drawing/2014/main" id="{294FEB16-6D57-F477-0F89-21A56A351171}"/>
              </a:ext>
            </a:extLst>
          </p:cNvPr>
          <p:cNvSpPr txBox="1"/>
          <p:nvPr/>
        </p:nvSpPr>
        <p:spPr>
          <a:xfrm>
            <a:off x="1436" y="743687"/>
            <a:ext cx="12190563" cy="356033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source de lumière est polychromatique si le spectre de la lumière qu’elle émet présente plusieurs raies. Elle est donc caractérisée par plusieurs fréquences, donc plusieurs longueurs d’onde dans le vide.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lampe à vapeur de sodium ou de mercure sont des sources de lumière polychromatiques c'est à dire composée de plusieurs radiations.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lumière polychromatique peut être décomposée en plusieurs radiations (couleurs), auxquelles on associe différentes longueurs d’onde </a:t>
            </a:r>
            <a:r>
              <a:rPr lang="fr-FR" sz="2800" dirty="0">
                <a:effectLst/>
                <a:latin typeface="Symbol" panose="05050102010706020507" pitchFamily="18" charset="2"/>
                <a:ea typeface="Times New Roman" panose="02020603050405020304" pitchFamily="18" charset="0"/>
                <a:cs typeface="Times New Roman" panose="02020603050405020304" pitchFamily="18" charset="0"/>
              </a:rPr>
              <a:t>l</a:t>
            </a:r>
            <a:r>
              <a:rPr lang="fr-FR" sz="2000" baseline="-25000"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029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 corps noir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 name="ZoneTexte 6">
            <a:extLst>
              <a:ext uri="{FF2B5EF4-FFF2-40B4-BE49-F238E27FC236}">
                <a16:creationId xmlns:a16="http://schemas.microsoft.com/office/drawing/2014/main" id="{294FEB16-6D57-F477-0F89-21A56A351171}"/>
              </a:ext>
            </a:extLst>
          </p:cNvPr>
          <p:cNvSpPr txBox="1"/>
          <p:nvPr/>
        </p:nvSpPr>
        <p:spPr>
          <a:xfrm>
            <a:off x="1436" y="743687"/>
            <a:ext cx="12190563" cy="215552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corps noir est une notion théorique. C'est un objet matériel qui absorbe parfaitement tous les rayonnements électromagnétiques. En contrepartie, il est capable de les émettre tous, et son spectre est strictement indépendant de tout paramètre autre que la température.</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rayonnement thermique est produit par tout corps chauffé. Il n'est pas nécessaire de chauffer fortement pour produire un rayonnement, mais il le faut pour le rendre visible. La couleur du rayonnement émis varie selon la température.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ampoule a incandescence modele du corps noir 0">
            <a:extLst>
              <a:ext uri="{FF2B5EF4-FFF2-40B4-BE49-F238E27FC236}">
                <a16:creationId xmlns:a16="http://schemas.microsoft.com/office/drawing/2014/main" id="{198E7E3D-2402-3F8F-AD20-B41E5110066D}"/>
              </a:ext>
            </a:extLst>
          </p:cNvPr>
          <p:cNvPicPr>
            <a:picLocks noChangeAspect="1"/>
          </p:cNvPicPr>
          <p:nvPr/>
        </p:nvPicPr>
        <p:blipFill rotWithShape="1">
          <a:blip r:embed="rId2">
            <a:extLst>
              <a:ext uri="{28A0092B-C50C-407E-A947-70E740481C1C}">
                <a14:useLocalDpi xmlns:a14="http://schemas.microsoft.com/office/drawing/2010/main" val="0"/>
              </a:ext>
            </a:extLst>
          </a:blip>
          <a:srcRect t="19301" b="16242"/>
          <a:stretch/>
        </p:blipFill>
        <p:spPr bwMode="auto">
          <a:xfrm>
            <a:off x="405442" y="3041486"/>
            <a:ext cx="5029848" cy="2466408"/>
          </a:xfrm>
          <a:prstGeom prst="rect">
            <a:avLst/>
          </a:prstGeom>
          <a:noFill/>
          <a:ln>
            <a:noFill/>
          </a:ln>
          <a:extLst>
            <a:ext uri="{53640926-AAD7-44D8-BBD7-CCE9431645EC}">
              <a14:shadowObscured xmlns:a14="http://schemas.microsoft.com/office/drawing/2010/main"/>
            </a:ext>
          </a:extLst>
        </p:spPr>
      </p:pic>
      <p:pic>
        <p:nvPicPr>
          <p:cNvPr id="8" name="Image 7" descr="Afficher l'image d'origine">
            <a:extLst>
              <a:ext uri="{FF2B5EF4-FFF2-40B4-BE49-F238E27FC236}">
                <a16:creationId xmlns:a16="http://schemas.microsoft.com/office/drawing/2014/main" id="{5910DBC7-1398-D3D0-DC50-2FCE858233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231"/>
          <a:stretch/>
        </p:blipFill>
        <p:spPr bwMode="auto">
          <a:xfrm>
            <a:off x="6756712" y="3041486"/>
            <a:ext cx="4931704" cy="2453540"/>
          </a:xfrm>
          <a:prstGeom prst="rect">
            <a:avLst/>
          </a:prstGeom>
          <a:noFill/>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B5034417-978F-4627-9FC0-01895791DF68}"/>
              </a:ext>
            </a:extLst>
          </p:cNvPr>
          <p:cNvSpPr txBox="1"/>
          <p:nvPr/>
        </p:nvSpPr>
        <p:spPr>
          <a:xfrm>
            <a:off x="0" y="5827078"/>
            <a:ext cx="12192000" cy="400110"/>
          </a:xfrm>
          <a:prstGeom prst="rect">
            <a:avLst/>
          </a:prstGeom>
          <a:noFill/>
        </p:spPr>
        <p:txBody>
          <a:bodyPr wrap="square">
            <a:spAutoFit/>
          </a:bodyPr>
          <a:lstStyle/>
          <a:p>
            <a:pPr algn="just">
              <a:tabLst>
                <a:tab pos="2690813" algn="ctr"/>
                <a:tab pos="9239250" algn="ctr"/>
              </a:tabLs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	Filament d'une lampe porté au blanc	Fer chauffé à blanc</a:t>
            </a:r>
            <a:endParaRPr lang="fr-FR" sz="2000" dirty="0"/>
          </a:p>
        </p:txBody>
      </p:sp>
      <p:pic>
        <p:nvPicPr>
          <p:cNvPr id="1026" name="Image 198" descr="ampoule a incandescence modele du corps noir 0">
            <a:extLst>
              <a:ext uri="{FF2B5EF4-FFF2-40B4-BE49-F238E27FC236}">
                <a16:creationId xmlns:a16="http://schemas.microsoft.com/office/drawing/2014/main" id="{3C54D487-7166-47C8-B82C-1D38C7310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301" b="16241"/>
          <a:stretch>
            <a:fillRect/>
          </a:stretch>
        </p:blipFill>
        <p:spPr bwMode="auto">
          <a:xfrm>
            <a:off x="0" y="0"/>
            <a:ext cx="322897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203" descr="Afficher l'image d'origine">
            <a:extLst>
              <a:ext uri="{FF2B5EF4-FFF2-40B4-BE49-F238E27FC236}">
                <a16:creationId xmlns:a16="http://schemas.microsoft.com/office/drawing/2014/main" id="{4F6D4F33-40D7-539E-95B4-B585CC0D8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231"/>
          <a:stretch>
            <a:fillRect/>
          </a:stretch>
        </p:blipFill>
        <p:spPr bwMode="auto">
          <a:xfrm>
            <a:off x="0" y="0"/>
            <a:ext cx="31813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1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 name="ZoneTexte 6">
            <a:extLst>
              <a:ext uri="{FF2B5EF4-FFF2-40B4-BE49-F238E27FC236}">
                <a16:creationId xmlns:a16="http://schemas.microsoft.com/office/drawing/2014/main" id="{294FEB16-6D57-F477-0F89-21A56A351171}"/>
              </a:ext>
            </a:extLst>
          </p:cNvPr>
          <p:cNvSpPr txBox="1"/>
          <p:nvPr/>
        </p:nvSpPr>
        <p:spPr>
          <a:xfrm>
            <a:off x="0" y="571157"/>
            <a:ext cx="12190563" cy="106144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Lorsqu'un morceau de fer, initialement chauffé à blanc, refroidit, la couleur émise va du bleu vers le rouge puis lorsque nous ne voyons plus rien, vers l'infrarouge. Mais il continue d'émettre tant que sa température dépasse le zéro absolu (0K=-273°C).</a:t>
            </a:r>
          </a:p>
        </p:txBody>
      </p:sp>
      <p:pic>
        <p:nvPicPr>
          <p:cNvPr id="2" name="Image 1">
            <a:extLst>
              <a:ext uri="{FF2B5EF4-FFF2-40B4-BE49-F238E27FC236}">
                <a16:creationId xmlns:a16="http://schemas.microsoft.com/office/drawing/2014/main" id="{19C43E99-A717-3F6D-2DEE-0B91DA66E260}"/>
              </a:ext>
            </a:extLst>
          </p:cNvPr>
          <p:cNvPicPr>
            <a:picLocks noChangeAspect="1"/>
          </p:cNvPicPr>
          <p:nvPr/>
        </p:nvPicPr>
        <p:blipFill rotWithShape="1">
          <a:blip r:embed="rId2">
            <a:extLst>
              <a:ext uri="{28A0092B-C50C-407E-A947-70E740481C1C}">
                <a14:useLocalDpi xmlns:a14="http://schemas.microsoft.com/office/drawing/2010/main" val="0"/>
              </a:ext>
            </a:extLst>
          </a:blip>
          <a:srcRect l="1435" t="43129" r="5294" b="37177"/>
          <a:stretch/>
        </p:blipFill>
        <p:spPr bwMode="auto">
          <a:xfrm>
            <a:off x="6888910" y="3203485"/>
            <a:ext cx="5178227" cy="966159"/>
          </a:xfrm>
          <a:prstGeom prst="rect">
            <a:avLst/>
          </a:prstGeom>
          <a:noFill/>
        </p:spPr>
      </p:pic>
      <p:sp>
        <p:nvSpPr>
          <p:cNvPr id="4" name="ZoneTexte 3">
            <a:extLst>
              <a:ext uri="{FF2B5EF4-FFF2-40B4-BE49-F238E27FC236}">
                <a16:creationId xmlns:a16="http://schemas.microsoft.com/office/drawing/2014/main" id="{AB78D4BD-44AA-713D-0BAF-3E4B034E5012}"/>
              </a:ext>
            </a:extLst>
          </p:cNvPr>
          <p:cNvSpPr txBox="1"/>
          <p:nvPr/>
        </p:nvSpPr>
        <p:spPr>
          <a:xfrm>
            <a:off x="0" y="2279287"/>
            <a:ext cx="6711351" cy="281455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Ci-contre les spectres d’émission d’un filament de tungstène dont la température augmente.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&lt; T</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&lt; T</a:t>
            </a:r>
            <a:r>
              <a:rPr lang="fr-FR" sz="28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p>
          <a:p>
            <a:pPr algn="ctr">
              <a:lnSpc>
                <a:spcPct val="107000"/>
              </a:lnSpc>
              <a:spcAft>
                <a:spcPts val="800"/>
              </a:spcAft>
            </a:pPr>
            <a:endParaRPr lang="fr-FR" sz="2000" b="1" baseline="-250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orsque la température augmente le spectre du corps noir s’enrichit de couleurs allant vers le bleu.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677B7AF3-F4D6-85D9-5A34-2ACED9209279}"/>
              </a:ext>
            </a:extLst>
          </p:cNvPr>
          <p:cNvPicPr>
            <a:picLocks noChangeAspect="1"/>
          </p:cNvPicPr>
          <p:nvPr/>
        </p:nvPicPr>
        <p:blipFill rotWithShape="1">
          <a:blip r:embed="rId2">
            <a:extLst>
              <a:ext uri="{28A0092B-C50C-407E-A947-70E740481C1C}">
                <a14:useLocalDpi xmlns:a14="http://schemas.microsoft.com/office/drawing/2010/main" val="0"/>
              </a:ext>
            </a:extLst>
          </a:blip>
          <a:srcRect l="1435" t="6614" r="5294" b="72397"/>
          <a:stretch/>
        </p:blipFill>
        <p:spPr bwMode="auto">
          <a:xfrm>
            <a:off x="6888909" y="2077614"/>
            <a:ext cx="5178227" cy="963284"/>
          </a:xfrm>
          <a:prstGeom prst="rect">
            <a:avLst/>
          </a:prstGeom>
          <a:noFill/>
        </p:spPr>
      </p:pic>
      <p:pic>
        <p:nvPicPr>
          <p:cNvPr id="9" name="Image 8">
            <a:extLst>
              <a:ext uri="{FF2B5EF4-FFF2-40B4-BE49-F238E27FC236}">
                <a16:creationId xmlns:a16="http://schemas.microsoft.com/office/drawing/2014/main" id="{9352F084-8E4A-1748-1839-40C6C15DE9EF}"/>
              </a:ext>
            </a:extLst>
          </p:cNvPr>
          <p:cNvPicPr>
            <a:picLocks noChangeAspect="1"/>
          </p:cNvPicPr>
          <p:nvPr/>
        </p:nvPicPr>
        <p:blipFill rotWithShape="1">
          <a:blip r:embed="rId2">
            <a:extLst>
              <a:ext uri="{28A0092B-C50C-407E-A947-70E740481C1C}">
                <a14:useLocalDpi xmlns:a14="http://schemas.microsoft.com/office/drawing/2010/main" val="0"/>
              </a:ext>
            </a:extLst>
          </a:blip>
          <a:srcRect l="1435" t="78833" r="5294"/>
          <a:stretch/>
        </p:blipFill>
        <p:spPr bwMode="auto">
          <a:xfrm>
            <a:off x="6888908" y="4329355"/>
            <a:ext cx="5178227" cy="966159"/>
          </a:xfrm>
          <a:prstGeom prst="rect">
            <a:avLst/>
          </a:prstGeom>
          <a:noFill/>
        </p:spPr>
      </p:pic>
      <p:sp>
        <p:nvSpPr>
          <p:cNvPr id="12" name="ZoneTexte 11">
            <a:extLst>
              <a:ext uri="{FF2B5EF4-FFF2-40B4-BE49-F238E27FC236}">
                <a16:creationId xmlns:a16="http://schemas.microsoft.com/office/drawing/2014/main" id="{8AC31C29-AB46-D5FE-FDF5-9AC1506F0930}"/>
              </a:ext>
            </a:extLst>
          </p:cNvPr>
          <p:cNvSpPr txBox="1"/>
          <p:nvPr/>
        </p:nvSpPr>
        <p:spPr>
          <a:xfrm>
            <a:off x="6888908" y="2390600"/>
            <a:ext cx="528367" cy="2591928"/>
          </a:xfrm>
          <a:prstGeom prst="rect">
            <a:avLst/>
          </a:prstGeom>
          <a:noFill/>
        </p:spPr>
        <p:txBody>
          <a:bodyPr wrap="square">
            <a:spAutoFit/>
          </a:bodyPr>
          <a:lstStyle/>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a:t>
            </a:r>
          </a:p>
          <a:p>
            <a:pPr algn="ctr">
              <a:lnSpc>
                <a:spcPct val="107000"/>
              </a:lnSpc>
              <a:spcAft>
                <a:spcPts val="800"/>
              </a:spcAft>
            </a:pPr>
            <a:r>
              <a:rPr lang="fr-FR" sz="2800" b="1" dirty="0">
                <a:latin typeface="Comic Sans MS" panose="030F0702030302020204" pitchFamily="66" charset="0"/>
                <a:ea typeface="Times New Roman" panose="02020603050405020304" pitchFamily="18" charset="0"/>
                <a:cs typeface="Times New Roman" panose="02020603050405020304" pitchFamily="18" charset="0"/>
              </a:rPr>
              <a:t> </a:t>
            </a:r>
          </a:p>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a:t>
            </a:r>
          </a:p>
          <a:p>
            <a:pPr algn="ctr">
              <a:lnSpc>
                <a:spcPct val="107000"/>
              </a:lnSpc>
              <a:spcAft>
                <a:spcPts val="800"/>
              </a:spcAft>
            </a:pPr>
            <a:r>
              <a:rPr lang="fr-FR" sz="2800" b="1" dirty="0">
                <a:latin typeface="Comic Sans MS" panose="030F0702030302020204" pitchFamily="66" charset="0"/>
                <a:ea typeface="Times New Roman" panose="02020603050405020304" pitchFamily="18" charset="0"/>
                <a:cs typeface="Times New Roman" panose="02020603050405020304" pitchFamily="18" charset="0"/>
              </a:rPr>
              <a:t> </a:t>
            </a:r>
          </a:p>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a:t>
            </a:r>
            <a:r>
              <a:rPr lang="fr-FR" sz="2400" b="1" baseline="-25000" dirty="0">
                <a:effectLst/>
                <a:latin typeface="Comic Sans MS" panose="030F0702030302020204" pitchFamily="66" charset="0"/>
                <a:ea typeface="Times New Roman" panose="02020603050405020304" pitchFamily="18" charset="0"/>
                <a:cs typeface="Times New Roman" panose="02020603050405020304" pitchFamily="18" charset="0"/>
              </a:rPr>
              <a:t>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432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 name="ZoneTexte 5">
            <a:extLst>
              <a:ext uri="{FF2B5EF4-FFF2-40B4-BE49-F238E27FC236}">
                <a16:creationId xmlns:a16="http://schemas.microsoft.com/office/drawing/2014/main" id="{45B02E52-9A6D-8976-A5E1-2DE9B83EB43F}"/>
              </a:ext>
            </a:extLst>
          </p:cNvPr>
          <p:cNvSpPr txBox="1"/>
          <p:nvPr/>
        </p:nvSpPr>
        <p:spPr>
          <a:xfrm>
            <a:off x="1438" y="70768"/>
            <a:ext cx="12190562" cy="139429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de la lumière émise par un corps chaud et dense (solide, liquide ou gaz sous forte pression) est continu. L’intensité de chaque radiation ne dépend que de la température: plus le corps est chaud, et plus le maximum d’émission se déplace vers les courtes longueurs d’onde (le spectre s’enrichit alors en radiations bleu-violet).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Afficher l'image d'origine">
            <a:extLst>
              <a:ext uri="{FF2B5EF4-FFF2-40B4-BE49-F238E27FC236}">
                <a16:creationId xmlns:a16="http://schemas.microsoft.com/office/drawing/2014/main" id="{16FBE200-551E-CF80-17AA-17B9B22906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825" y="1759789"/>
            <a:ext cx="6952630" cy="5027443"/>
          </a:xfrm>
          <a:prstGeom prst="rect">
            <a:avLst/>
          </a:prstGeom>
          <a:noFill/>
          <a:ln>
            <a:noFill/>
          </a:ln>
        </p:spPr>
      </p:pic>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0FBE02D7-F0C0-58B8-1490-DFF4C0CBFBE8}"/>
                  </a:ext>
                </a:extLst>
              </p:cNvPr>
              <p:cNvSpPr txBox="1"/>
              <p:nvPr/>
            </p:nvSpPr>
            <p:spPr>
              <a:xfrm>
                <a:off x="85545" y="1759789"/>
                <a:ext cx="5068280" cy="5522794"/>
              </a:xfrm>
              <a:prstGeom prst="rect">
                <a:avLst/>
              </a:prstGeom>
              <a:noFill/>
            </p:spPr>
            <p:txBody>
              <a:bodyPr wrap="square">
                <a:spAutoFit/>
              </a:bodyPr>
              <a:lstStyle/>
              <a:p>
                <a:pPr algn="just">
                  <a:lnSpc>
                    <a:spcPct val="107000"/>
                  </a:lnSpc>
                  <a:spcAft>
                    <a:spcPts val="800"/>
                  </a:spcAft>
                </a:pP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Loi de Wien</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Toute courbe de rayonnement de corps noir atteint une hauteur maximum pour une longueur d’onde </a:t>
                </a:r>
                <a:r>
                  <a:rPr lang="fr-FR" sz="2800"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0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(m) dépendant de la température T (K):</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3200" b="1" dirty="0">
                          <a:latin typeface="Symbol" panose="05050102010706020507" pitchFamily="18" charset="2"/>
                          <a:ea typeface="Times New Roman" panose="02020603050405020304" pitchFamily="18" charset="0"/>
                          <a:cs typeface="Times New Roman" panose="02020603050405020304" pitchFamily="18" charset="0"/>
                        </a:rPr>
                        <m:t>l</m:t>
                      </m:r>
                      <m:r>
                        <m:rPr>
                          <m:nor/>
                        </m:rPr>
                        <a:rPr lang="fr-FR" sz="2400" b="1" baseline="-25000" dirty="0">
                          <a:latin typeface="Comic Sans MS" panose="030F0702030302020204" pitchFamily="66" charset="0"/>
                          <a:ea typeface="Times New Roman" panose="02020603050405020304" pitchFamily="18" charset="0"/>
                          <a:cs typeface="Times New Roman" panose="02020603050405020304" pitchFamily="18" charset="0"/>
                        </a:rPr>
                        <m:t>max</m:t>
                      </m:r>
                      <m:r>
                        <m:rPr>
                          <m:nor/>
                        </m:rPr>
                        <a:rPr lang="fr-FR" sz="2400" b="1" i="0" baseline="-25000" dirty="0" smtClean="0">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fr-FR"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2,9.10</m:t>
                              </m:r>
                            </m:e>
                            <m:sup>
                              <m:r>
                                <m:rPr>
                                  <m:nor/>
                                </m:rPr>
                                <a:rPr lang="fr-FR" sz="2400" b="1" i="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3</m:t>
                              </m:r>
                            </m:sup>
                          </m:sSup>
                        </m:num>
                        <m:den>
                          <m:r>
                            <m:rPr>
                              <m:nor/>
                            </m:rPr>
                            <a:rPr lang="fr-FR" sz="24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m:t>T</m:t>
                          </m:r>
                        </m:den>
                      </m:f>
                    </m:oMath>
                  </m:oMathPara>
                </a14:m>
                <a:endParaRPr lang="fr-FR" sz="2000" b="1"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T: Température du corps noir (K)</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dirty="0" err="1">
                    <a:effectLst/>
                    <a:latin typeface="Symbol" panose="05050102010706020507" pitchFamily="18" charset="2"/>
                    <a:ea typeface="Times New Roman" panose="02020603050405020304" pitchFamily="18" charset="0"/>
                    <a:cs typeface="Times New Roman" panose="02020603050405020304" pitchFamily="18" charset="0"/>
                  </a:rPr>
                  <a:t>l</a:t>
                </a:r>
                <a:r>
                  <a:rPr lang="fr-FR" sz="20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max</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Longueur d'onde correspondant au maximum d'intensité (m)</a:t>
                </a:r>
                <a:endParaRPr lang="fr-FR" sz="20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0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ZoneTexte 10">
                <a:extLst>
                  <a:ext uri="{FF2B5EF4-FFF2-40B4-BE49-F238E27FC236}">
                    <a16:creationId xmlns:a16="http://schemas.microsoft.com/office/drawing/2014/main" id="{0FBE02D7-F0C0-58B8-1490-DFF4C0CBFBE8}"/>
                  </a:ext>
                </a:extLst>
              </p:cNvPr>
              <p:cNvSpPr txBox="1">
                <a:spLocks noRot="1" noChangeAspect="1" noMove="1" noResize="1" noEditPoints="1" noAdjustHandles="1" noChangeArrowheads="1" noChangeShapeType="1" noTextEdit="1"/>
              </p:cNvSpPr>
              <p:nvPr/>
            </p:nvSpPr>
            <p:spPr>
              <a:xfrm>
                <a:off x="85545" y="1759789"/>
                <a:ext cx="5068280" cy="5522794"/>
              </a:xfrm>
              <a:prstGeom prst="rect">
                <a:avLst/>
              </a:prstGeom>
              <a:blipFill>
                <a:blip r:embed="rId3"/>
                <a:stretch>
                  <a:fillRect l="-2407" t="-662" r="-1324"/>
                </a:stretch>
              </a:blipFill>
            </p:spPr>
            <p:txBody>
              <a:bodyPr/>
              <a:lstStyle/>
              <a:p>
                <a:r>
                  <a:rPr lang="fr-FR">
                    <a:noFill/>
                  </a:rPr>
                  <a:t> </a:t>
                </a:r>
              </a:p>
            </p:txBody>
          </p:sp>
        </mc:Fallback>
      </mc:AlternateContent>
    </p:spTree>
    <p:extLst>
      <p:ext uri="{BB962C8B-B14F-4D97-AF65-F5344CB8AC3E}">
        <p14:creationId xmlns:p14="http://schemas.microsoft.com/office/powerpoint/2010/main" val="92884134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944</TotalTime>
  <Words>2490</Words>
  <Application>Microsoft Office PowerPoint</Application>
  <PresentationFormat>Grand écran</PresentationFormat>
  <Paragraphs>176</Paragraphs>
  <Slides>30</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Cambria Math</vt:lpstr>
      <vt:lpstr>Comic Sans MS</vt:lpstr>
      <vt:lpstr>Gill Sans MT</vt:lpstr>
      <vt:lpstr>Symbol</vt:lpstr>
      <vt:lpstr>Walbaum Display</vt:lpstr>
      <vt:lpstr>3DFloatVTI</vt:lpstr>
      <vt:lpstr>SPECTRES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SPECTRES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45</cp:revision>
  <dcterms:created xsi:type="dcterms:W3CDTF">2022-09-17T08:20:32Z</dcterms:created>
  <dcterms:modified xsi:type="dcterms:W3CDTF">2023-10-15T15:45:58Z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